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Cavea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12E8F9-304F-4C90-A596-955FF4AD629D}">
  <a:tblStyle styleId="{F112E8F9-304F-4C90-A596-955FF4AD62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aveat-bold.fntdata"/><Relationship Id="rId14" Type="http://schemas.openxmlformats.org/officeDocument/2006/relationships/slide" Target="slides/slide8.xml"/><Relationship Id="rId36" Type="http://schemas.openxmlformats.org/officeDocument/2006/relationships/font" Target="fonts/Cavea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com/@JackieU/FakeBook" TargetMode="External"/><Relationship Id="rId3" Type="http://schemas.openxmlformats.org/officeDocument/2006/relationships/hyperlink" Target="https://replit.com/@JacquelineMaw/FakeBookSolut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2a621c0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2a621c0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(optional slide)</a:t>
            </a:r>
            <a:endParaRPr/>
          </a:p>
          <a:p>
            <a:pPr indent="0" lvl="0" marL="0" rtl="0" algn="l">
              <a:spcBef>
                <a:spcPts val="0"/>
              </a:spcBef>
              <a:spcAft>
                <a:spcPts val="0"/>
              </a:spcAft>
              <a:buNone/>
            </a:pPr>
            <a:r>
              <a:rPr lang="en-GB"/>
              <a:t>In the past, and even now in most companies, we have different people on different teams responsible for different parts of Software Development. This causes a lot of problems because they are not on the same side. So the modern trend is to have a single team where everyone is called a </a:t>
            </a:r>
            <a:r>
              <a:rPr b="1" lang="en-GB"/>
              <a:t>product developer </a:t>
            </a:r>
            <a:r>
              <a:rPr lang="en-GB"/>
              <a:t>and they are expected to do all these things… just like you will have to today. You will be the product developers and you will be have to design, build and test your product.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283d068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283d068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traditional way of building physical things, like houses, bridges, boats... is to build the whole thing as one massive project.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number of problems with this approach:</a:t>
            </a:r>
            <a:endParaRPr/>
          </a:p>
          <a:p>
            <a:pPr indent="-298450" lvl="0" marL="457200" rtl="0" algn="l">
              <a:spcBef>
                <a:spcPts val="0"/>
              </a:spcBef>
              <a:spcAft>
                <a:spcPts val="0"/>
              </a:spcAft>
              <a:buSzPts val="1100"/>
              <a:buChar char="-"/>
            </a:pPr>
            <a:r>
              <a:rPr lang="en-GB"/>
              <a:t>Nobody can use the product until the very end</a:t>
            </a:r>
            <a:endParaRPr/>
          </a:p>
          <a:p>
            <a:pPr indent="-298450" lvl="0" marL="457200" rtl="0" algn="l">
              <a:spcBef>
                <a:spcPts val="0"/>
              </a:spcBef>
              <a:spcAft>
                <a:spcPts val="0"/>
              </a:spcAft>
              <a:buSzPts val="1100"/>
              <a:buChar char="-"/>
            </a:pPr>
            <a:r>
              <a:rPr lang="en-GB"/>
              <a:t>You have no idea if it’s actually going to work, until the very end, and then it’s too late to do anything about it</a:t>
            </a:r>
            <a:endParaRPr/>
          </a:p>
          <a:p>
            <a:pPr indent="-298450" lvl="0" marL="457200" rtl="0" algn="l">
              <a:spcBef>
                <a:spcPts val="0"/>
              </a:spcBef>
              <a:spcAft>
                <a:spcPts val="0"/>
              </a:spcAft>
              <a:buSzPts val="1100"/>
              <a:buChar char="-"/>
            </a:pPr>
            <a:r>
              <a:rPr lang="en-GB"/>
              <a:t>If something happens and the project is delayed or money runs out, you have nothing!</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a:t>When we are building software, we prefer to do it this way.</a:t>
            </a:r>
            <a:endParaRPr/>
          </a:p>
          <a:p>
            <a:pPr indent="0" lvl="0" marL="0" rtl="0" algn="l">
              <a:spcBef>
                <a:spcPts val="0"/>
              </a:spcBef>
              <a:spcAft>
                <a:spcPts val="0"/>
              </a:spcAft>
              <a:buNone/>
            </a:pPr>
            <a:r>
              <a:rPr lang="en-GB"/>
              <a:t>We build small simple things that we can deliver to the user straight away. Not only can he start using it very quickly, but he can give us feedback for the next version. Also, he might decide he’s happy with version 4 and then we can stop. Or if the money runs out, at least you have something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reason I mention this is that for the programming exercise </a:t>
            </a:r>
            <a:r>
              <a:rPr lang="en-GB"/>
              <a:t>you</a:t>
            </a:r>
            <a:r>
              <a:rPr lang="en-GB"/>
              <a:t> are about to do, you will naturally want to build things the first way. You will get super excited and try to make it fancy. And you will probably run out of time and end up with nothing. So I’m going to guide you through the programming exercises, in an incremental fashion. Each question will have an a) b) c) option with a) being the first easy version, and c more complicated. If you only have time to complete a), you will still have something which works!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271039b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271039b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rgbClr val="1155CC"/>
                </a:solidFill>
                <a:highlight>
                  <a:srgbClr val="FFFFFF"/>
                </a:highlight>
                <a:hlinkClick r:id="rId2">
                  <a:extLst>
                    <a:ext uri="{A12FA001-AC4F-418D-AE19-62706E023703}">
                      <ahyp:hlinkClr val="tx"/>
                    </a:ext>
                  </a:extLst>
                </a:hlinkClick>
              </a:rPr>
              <a:t>https://replit.com/@JackieU/FakeBook</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GB" u="sng">
                <a:solidFill>
                  <a:srgbClr val="1155CC"/>
                </a:solidFill>
                <a:highlight>
                  <a:srgbClr val="FFFFFF"/>
                </a:highlight>
                <a:hlinkClick r:id="rId3">
                  <a:extLst>
                    <a:ext uri="{A12FA001-AC4F-418D-AE19-62706E023703}">
                      <ahyp:hlinkClr val="tx"/>
                    </a:ext>
                  </a:extLst>
                </a:hlinkClick>
              </a:rPr>
              <a:t>https://replit.com/@JackieU/FakeBookSolution</a:t>
            </a:r>
            <a:endParaRPr u="sng">
              <a:solidFill>
                <a:srgbClr val="1155CC"/>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283d0684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283d0684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Equipment: Paper, Post-it notes, Bluetac, Markers. Wall space to put the ideas up?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283d0684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283d0684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283d0684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283d0684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283d0684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283d0684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283d0684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283d0684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traditional way of building things, like houses, bridges, boats... is to build the whole thing as one massive project.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number of problems with this approach:</a:t>
            </a:r>
            <a:endParaRPr/>
          </a:p>
          <a:p>
            <a:pPr indent="-298450" lvl="0" marL="457200" rtl="0" algn="l">
              <a:spcBef>
                <a:spcPts val="0"/>
              </a:spcBef>
              <a:spcAft>
                <a:spcPts val="0"/>
              </a:spcAft>
              <a:buSzPts val="1100"/>
              <a:buChar char="-"/>
            </a:pPr>
            <a:r>
              <a:rPr lang="en-GB"/>
              <a:t>Nobody can use the product until the very end</a:t>
            </a:r>
            <a:endParaRPr/>
          </a:p>
          <a:p>
            <a:pPr indent="-298450" lvl="0" marL="457200" rtl="0" algn="l">
              <a:spcBef>
                <a:spcPts val="0"/>
              </a:spcBef>
              <a:spcAft>
                <a:spcPts val="0"/>
              </a:spcAft>
              <a:buSzPts val="1100"/>
              <a:buChar char="-"/>
            </a:pPr>
            <a:r>
              <a:rPr lang="en-GB"/>
              <a:t>You have no idea if it’s actually going to work, until the very end, and then it’s too late to do anything about it</a:t>
            </a:r>
            <a:endParaRPr/>
          </a:p>
          <a:p>
            <a:pPr indent="-298450" lvl="0" marL="457200" rtl="0" algn="l">
              <a:spcBef>
                <a:spcPts val="0"/>
              </a:spcBef>
              <a:spcAft>
                <a:spcPts val="0"/>
              </a:spcAft>
              <a:buSzPts val="1100"/>
              <a:buChar char="-"/>
            </a:pPr>
            <a:r>
              <a:rPr lang="en-GB"/>
              <a:t>If something happens and the project is delayed or money runs out, you have nothing!</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a:t>When we are building software, we prefer to do it this way.</a:t>
            </a:r>
            <a:endParaRPr/>
          </a:p>
          <a:p>
            <a:pPr indent="0" lvl="0" marL="0" rtl="0" algn="l">
              <a:spcBef>
                <a:spcPts val="0"/>
              </a:spcBef>
              <a:spcAft>
                <a:spcPts val="0"/>
              </a:spcAft>
              <a:buNone/>
            </a:pPr>
            <a:r>
              <a:rPr lang="en-GB"/>
              <a:t>We build small simple things that we can deliver to the user straight away. Not only can he start using it very quickly, but he can give us feedback for the next version. Also, he might decide he’s happy with version 4 and then we can stop. Or if the money runs out, at least you have something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reason I mention this is that for the programming exercise you are about to do, you will naturally want to build things the first way. You will get super excited and try to make it fancy. And you will probably run out of time and end up with nothing. So I’m going to guide you through the programming exercises, in an incremental fashion. Each question will have an a) b) c) option with a) being the first easy version, and c more complicated. If you only have time to complete a), you will still have something which works!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27f6e15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27f6e15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2982d06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2982d06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bd1ab9b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bd1ab9b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For this slide you will need to explain your delivering the workshop today on behalf of/part of Lauriann's STEM Club and mention a few points on who we are and what we do.  </a:t>
            </a:r>
            <a:endParaRPr>
              <a:solidFill>
                <a:schemeClr val="dk1"/>
              </a:solidFill>
              <a:highlight>
                <a:srgbClr val="FFFFFF"/>
              </a:highlight>
            </a:endParaRPr>
          </a:p>
          <a:p>
            <a:pPr indent="0" lvl="0" marL="457200" rtl="0" algn="l">
              <a:lnSpc>
                <a:spcPct val="115000"/>
              </a:lnSpc>
              <a:spcBef>
                <a:spcPts val="0"/>
              </a:spcBef>
              <a:spcAft>
                <a:spcPts val="0"/>
              </a:spcAft>
              <a:buNone/>
            </a:pPr>
            <a:r>
              <a:rPr lang="en-GB" u="sng">
                <a:solidFill>
                  <a:schemeClr val="dk1"/>
                </a:solidFill>
                <a:highlight>
                  <a:srgbClr val="FFFFFF"/>
                </a:highlight>
              </a:rPr>
              <a:t>Who we are/What we do</a:t>
            </a:r>
            <a:r>
              <a:rPr lang="en-GB">
                <a:solidFill>
                  <a:schemeClr val="dk1"/>
                </a:solidFill>
                <a:highlight>
                  <a:srgbClr val="FFFFFF"/>
                </a:highlight>
              </a:rPr>
              <a:t>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We raise awareness for STEM (Science, Technology, Engineering, and Math) through our schools outreach programmes based in the London borough of Bexley and outer areas.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We aim to encourage and support young women, and minorities into STEM through providing fun engaging STEM activities, workshops and events in schools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Lauriann is the founder who has a background in Civil Engineering</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2982d06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2982d06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2a621c0a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2a621c0a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2a621c0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2a621c0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2a621c0a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2a621c0a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2a621c0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2a621c0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2a621c0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2a621c0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283d0684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283d068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283d0684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283d0684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2a621c0a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2a621c0a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20860b6f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20860b6f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20860b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20860b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Introduction</a:t>
            </a:r>
            <a:r>
              <a:rPr lang="en-GB">
                <a:solidFill>
                  <a:schemeClr val="dk1"/>
                </a:solidFill>
              </a:rPr>
              <a:t> - 5 mins: Introduction into the outline of the lesson and introduce yourself &amp; Introduce Lauriann's STEM Club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Presentation</a:t>
            </a:r>
            <a:r>
              <a:rPr lang="en-GB">
                <a:solidFill>
                  <a:schemeClr val="dk1"/>
                </a:solidFill>
              </a:rPr>
              <a:t> – 15 mins: 5 mins Career talk + 10 mins Lesson on Software Development.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Activity</a:t>
            </a:r>
            <a:r>
              <a:rPr lang="en-GB">
                <a:solidFill>
                  <a:schemeClr val="dk1"/>
                </a:solidFill>
              </a:rPr>
              <a:t> – 65 mins: 15 mins Analysis &amp; Design + 35mins Building + 5 mins Testing + 15 mins Retrospective</a:t>
            </a:r>
            <a:endParaRPr>
              <a:solidFill>
                <a:schemeClr val="dk1"/>
              </a:solidFill>
            </a:endParaRPr>
          </a:p>
          <a:p>
            <a:pPr indent="0" lvl="0" marL="0" rtl="0" algn="l">
              <a:lnSpc>
                <a:spcPct val="115000"/>
              </a:lnSpc>
              <a:spcBef>
                <a:spcPts val="0"/>
              </a:spcBef>
              <a:spcAft>
                <a:spcPts val="0"/>
              </a:spcAft>
              <a:buNone/>
            </a:pPr>
            <a:r>
              <a:rPr b="1" lang="en-GB">
                <a:solidFill>
                  <a:schemeClr val="dk1"/>
                </a:solidFill>
              </a:rPr>
              <a:t>Feedback forms </a:t>
            </a:r>
            <a:r>
              <a:rPr lang="en-GB">
                <a:solidFill>
                  <a:schemeClr val="dk1"/>
                </a:solidFill>
              </a:rPr>
              <a:t>– 10 mins</a:t>
            </a:r>
            <a:r>
              <a:rPr b="1" lang="en-GB">
                <a:solidFill>
                  <a:schemeClr val="dk1"/>
                </a:solidFill>
              </a:rPr>
              <a:t>: </a:t>
            </a:r>
            <a:r>
              <a:rPr lang="en-GB">
                <a:solidFill>
                  <a:schemeClr val="dk1"/>
                </a:solidFill>
              </a:rPr>
              <a:t>Students fill in feedback on how the session went.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bd1ab9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bd1ab9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271039b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271039b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just a picture I found on the internet, it shows what it feels like to be a software developer. We do a lot of teamwork so you’re always talking to people.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71039b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71039b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222222"/>
                </a:solidFill>
                <a:highlight>
                  <a:schemeClr val="lt1"/>
                </a:highlight>
              </a:rPr>
              <a:t>Things have changed a lot in </a:t>
            </a:r>
            <a:r>
              <a:rPr lang="en-GB">
                <a:solidFill>
                  <a:srgbClr val="222222"/>
                </a:solidFill>
                <a:highlight>
                  <a:schemeClr val="lt1"/>
                </a:highlight>
              </a:rPr>
              <a:t>Banking since I started - We used to build apps to help traders make more money and be more competitive, now we build a lot of apps for regulatory reporting - to prove that bank is being sensible with clients money and that it won’t collapse.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271039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271039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283d068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283d068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83d0684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283d0684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(optional slide)</a:t>
            </a:r>
            <a:endParaRPr/>
          </a:p>
          <a:p>
            <a:pPr indent="0" lvl="0" marL="0" rtl="0" algn="l">
              <a:spcBef>
                <a:spcPts val="0"/>
              </a:spcBef>
              <a:spcAft>
                <a:spcPts val="0"/>
              </a:spcAft>
              <a:buNone/>
            </a:pPr>
            <a:r>
              <a:rPr lang="en-GB"/>
              <a:t>In the past, and even now in most companies, we have different people on different teams responsible for different parts of Software Development. This causes a lot of problems because they are not on the same side. So the modern trend is to have a single team where everyone is called a </a:t>
            </a:r>
            <a:r>
              <a:rPr b="1" lang="en-GB"/>
              <a:t>product developer </a:t>
            </a:r>
            <a:r>
              <a:rPr lang="en-GB"/>
              <a:t>and they are expected to do all these things… just like you will have to today. You will be the product developers and you will be have to </a:t>
            </a:r>
            <a:r>
              <a:rPr lang="en-GB"/>
              <a:t>design, build and test your product.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36.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s://replit.com/@JackieU/FakeBoo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www.lauriannsstemclub.co.uk/" TargetMode="External"/><Relationship Id="rId5" Type="http://schemas.openxmlformats.org/officeDocument/2006/relationships/hyperlink" Target="https://www.facebook.com/Laurianns-STEM-Club-106964071533604" TargetMode="External"/><Relationship Id="rId6" Type="http://schemas.openxmlformats.org/officeDocument/2006/relationships/hyperlink" Target="https://www.instagram.com/lauriannsstemclub/" TargetMode="External"/><Relationship Id="rId7" Type="http://schemas.openxmlformats.org/officeDocument/2006/relationships/hyperlink" Target="https://www.youtube.com/channel/UCz5PHMDw9IuoJhWa8EfJTB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tinyurl.com/LauriannStem"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1290925" y="398575"/>
            <a:ext cx="4898100" cy="15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4220">
                <a:solidFill>
                  <a:schemeClr val="dk2"/>
                </a:solidFill>
              </a:rPr>
              <a:t>Computer Science Workshop</a:t>
            </a:r>
            <a:r>
              <a:rPr lang="en-GB" sz="3620"/>
              <a:t> </a:t>
            </a:r>
            <a:endParaRPr sz="3620"/>
          </a:p>
        </p:txBody>
      </p:sp>
      <p:sp>
        <p:nvSpPr>
          <p:cNvPr id="55" name="Google Shape;55;p13"/>
          <p:cNvSpPr txBox="1"/>
          <p:nvPr>
            <p:ph idx="2" type="body"/>
          </p:nvPr>
        </p:nvSpPr>
        <p:spPr>
          <a:xfrm>
            <a:off x="4637950" y="3138900"/>
            <a:ext cx="4401000" cy="18483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b="1" lang="en-GB" sz="2612"/>
              <a:t>Be </a:t>
            </a:r>
            <a:r>
              <a:rPr b="1" lang="en-GB" sz="2612"/>
              <a:t>a coder for the day.</a:t>
            </a:r>
            <a:endParaRPr b="1" sz="2612"/>
          </a:p>
          <a:p>
            <a:pPr indent="0" lvl="0" marL="0" rtl="0" algn="ctr">
              <a:lnSpc>
                <a:spcPct val="95000"/>
              </a:lnSpc>
              <a:spcBef>
                <a:spcPts val="1200"/>
              </a:spcBef>
              <a:spcAft>
                <a:spcPts val="0"/>
              </a:spcAft>
              <a:buSzPts val="1018"/>
              <a:buNone/>
            </a:pPr>
            <a:r>
              <a:rPr b="1" lang="en-GB" sz="2612"/>
              <a:t>Solve problems.</a:t>
            </a:r>
            <a:endParaRPr b="1" sz="2612"/>
          </a:p>
          <a:p>
            <a:pPr indent="0" lvl="0" marL="0" rtl="0" algn="ctr">
              <a:lnSpc>
                <a:spcPct val="95000"/>
              </a:lnSpc>
              <a:spcBef>
                <a:spcPts val="1200"/>
              </a:spcBef>
              <a:spcAft>
                <a:spcPts val="0"/>
              </a:spcAft>
              <a:buSzPts val="1018"/>
              <a:buNone/>
            </a:pPr>
            <a:r>
              <a:rPr b="1" lang="en-GB" sz="2612"/>
              <a:t>Build skills.</a:t>
            </a:r>
            <a:endParaRPr b="1" sz="2612"/>
          </a:p>
          <a:p>
            <a:pPr indent="0" lvl="0" marL="0" rtl="0" algn="ctr">
              <a:lnSpc>
                <a:spcPct val="95000"/>
              </a:lnSpc>
              <a:spcBef>
                <a:spcPts val="1200"/>
              </a:spcBef>
              <a:spcAft>
                <a:spcPts val="1200"/>
              </a:spcAft>
              <a:buSzPts val="1018"/>
              <a:buNone/>
            </a:pPr>
            <a:r>
              <a:t/>
            </a:r>
            <a:endParaRPr sz="1595"/>
          </a:p>
        </p:txBody>
      </p:sp>
      <p:pic>
        <p:nvPicPr>
          <p:cNvPr id="56" name="Google Shape;56;p13"/>
          <p:cNvPicPr preferRelativeResize="0"/>
          <p:nvPr/>
        </p:nvPicPr>
        <p:blipFill rotWithShape="1">
          <a:blip r:embed="rId3">
            <a:alphaModFix/>
          </a:blip>
          <a:srcRect b="8449" l="8668" r="12379" t="11913"/>
          <a:stretch/>
        </p:blipFill>
        <p:spPr>
          <a:xfrm>
            <a:off x="-2163500" y="-13737"/>
            <a:ext cx="1832446" cy="1848200"/>
          </a:xfrm>
          <a:prstGeom prst="rect">
            <a:avLst/>
          </a:prstGeom>
          <a:noFill/>
          <a:ln>
            <a:noFill/>
          </a:ln>
        </p:spPr>
      </p:pic>
      <p:pic>
        <p:nvPicPr>
          <p:cNvPr id="57" name="Google Shape;57;p13"/>
          <p:cNvPicPr preferRelativeResize="0"/>
          <p:nvPr/>
        </p:nvPicPr>
        <p:blipFill rotWithShape="1">
          <a:blip r:embed="rId4">
            <a:alphaModFix/>
          </a:blip>
          <a:srcRect b="-15320" l="30836" r="23207" t="21958"/>
          <a:stretch/>
        </p:blipFill>
        <p:spPr>
          <a:xfrm>
            <a:off x="9551913" y="2571762"/>
            <a:ext cx="1972862" cy="2444125"/>
          </a:xfrm>
          <a:prstGeom prst="rect">
            <a:avLst/>
          </a:prstGeom>
          <a:noFill/>
          <a:ln>
            <a:noFill/>
          </a:ln>
        </p:spPr>
      </p:pic>
      <p:pic>
        <p:nvPicPr>
          <p:cNvPr id="58" name="Google Shape;58;p13"/>
          <p:cNvPicPr preferRelativeResize="0"/>
          <p:nvPr/>
        </p:nvPicPr>
        <p:blipFill>
          <a:blip r:embed="rId5">
            <a:alphaModFix/>
          </a:blip>
          <a:stretch>
            <a:fillRect/>
          </a:stretch>
        </p:blipFill>
        <p:spPr>
          <a:xfrm>
            <a:off x="171075" y="2233701"/>
            <a:ext cx="4400925" cy="2782174"/>
          </a:xfrm>
          <a:prstGeom prst="rect">
            <a:avLst/>
          </a:prstGeom>
          <a:noFill/>
          <a:ln>
            <a:noFill/>
          </a:ln>
        </p:spPr>
      </p:pic>
      <p:pic>
        <p:nvPicPr>
          <p:cNvPr id="59" name="Google Shape;59;p13"/>
          <p:cNvPicPr preferRelativeResize="0"/>
          <p:nvPr/>
        </p:nvPicPr>
        <p:blipFill>
          <a:blip r:embed="rId6">
            <a:alphaModFix/>
          </a:blip>
          <a:stretch>
            <a:fillRect/>
          </a:stretch>
        </p:blipFill>
        <p:spPr>
          <a:xfrm>
            <a:off x="9551925" y="235975"/>
            <a:ext cx="2902974" cy="1348774"/>
          </a:xfrm>
          <a:prstGeom prst="rect">
            <a:avLst/>
          </a:prstGeom>
          <a:noFill/>
          <a:ln>
            <a:noFill/>
          </a:ln>
        </p:spPr>
      </p:pic>
      <p:pic>
        <p:nvPicPr>
          <p:cNvPr id="60" name="Google Shape;60;p13"/>
          <p:cNvPicPr preferRelativeResize="0"/>
          <p:nvPr/>
        </p:nvPicPr>
        <p:blipFill rotWithShape="1">
          <a:blip r:embed="rId7">
            <a:alphaModFix/>
          </a:blip>
          <a:srcRect b="18407" l="17870" r="18418" t="9546"/>
          <a:stretch/>
        </p:blipFill>
        <p:spPr>
          <a:xfrm>
            <a:off x="6919550" y="235985"/>
            <a:ext cx="1972850" cy="24026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2" name="Shape 152"/>
        <p:cNvGrpSpPr/>
        <p:nvPr/>
      </p:nvGrpSpPr>
      <p:grpSpPr>
        <a:xfrm>
          <a:off x="0" y="0"/>
          <a:ext cx="0" cy="0"/>
          <a:chOff x="0" y="0"/>
          <a:chExt cx="0" cy="0"/>
        </a:xfrm>
      </p:grpSpPr>
      <p:sp>
        <p:nvSpPr>
          <p:cNvPr id="153" name="Google Shape;153;p22"/>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54" name="Google Shape;154;p22"/>
          <p:cNvPicPr preferRelativeResize="0"/>
          <p:nvPr/>
        </p:nvPicPr>
        <p:blipFill rotWithShape="1">
          <a:blip r:embed="rId3">
            <a:alphaModFix/>
          </a:blip>
          <a:srcRect b="5990" l="21704" r="19791" t="7060"/>
          <a:stretch/>
        </p:blipFill>
        <p:spPr>
          <a:xfrm>
            <a:off x="2981249" y="2253018"/>
            <a:ext cx="2813000" cy="2645084"/>
          </a:xfrm>
          <a:prstGeom prst="rect">
            <a:avLst/>
          </a:prstGeom>
          <a:noFill/>
          <a:ln>
            <a:noFill/>
          </a:ln>
        </p:spPr>
      </p:pic>
      <p:sp>
        <p:nvSpPr>
          <p:cNvPr id="155" name="Google Shape;155;p22"/>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Software Development Roles… Modern</a:t>
            </a:r>
            <a:endParaRPr b="1"/>
          </a:p>
        </p:txBody>
      </p:sp>
      <p:pic>
        <p:nvPicPr>
          <p:cNvPr id="156" name="Google Shape;156;p22"/>
          <p:cNvPicPr preferRelativeResize="0"/>
          <p:nvPr/>
        </p:nvPicPr>
        <p:blipFill>
          <a:blip r:embed="rId4">
            <a:alphaModFix/>
          </a:blip>
          <a:stretch>
            <a:fillRect/>
          </a:stretch>
        </p:blipFill>
        <p:spPr>
          <a:xfrm>
            <a:off x="3949575" y="1244650"/>
            <a:ext cx="914400" cy="914400"/>
          </a:xfrm>
          <a:prstGeom prst="rect">
            <a:avLst/>
          </a:prstGeom>
          <a:noFill/>
          <a:ln>
            <a:noFill/>
          </a:ln>
        </p:spPr>
      </p:pic>
      <p:sp>
        <p:nvSpPr>
          <p:cNvPr id="157" name="Google Shape;157;p22"/>
          <p:cNvSpPr txBox="1"/>
          <p:nvPr/>
        </p:nvSpPr>
        <p:spPr>
          <a:xfrm>
            <a:off x="3930525" y="1937938"/>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customer</a:t>
            </a:r>
            <a:endParaRPr b="1"/>
          </a:p>
        </p:txBody>
      </p:sp>
      <p:pic>
        <p:nvPicPr>
          <p:cNvPr id="158" name="Google Shape;158;p22"/>
          <p:cNvPicPr preferRelativeResize="0"/>
          <p:nvPr/>
        </p:nvPicPr>
        <p:blipFill>
          <a:blip r:embed="rId5">
            <a:alphaModFix/>
          </a:blip>
          <a:stretch>
            <a:fillRect/>
          </a:stretch>
        </p:blipFill>
        <p:spPr>
          <a:xfrm>
            <a:off x="2295935" y="2915234"/>
            <a:ext cx="1147298" cy="1237640"/>
          </a:xfrm>
          <a:prstGeom prst="rect">
            <a:avLst/>
          </a:prstGeom>
          <a:noFill/>
          <a:ln>
            <a:noFill/>
          </a:ln>
        </p:spPr>
      </p:pic>
      <p:pic>
        <p:nvPicPr>
          <p:cNvPr id="159" name="Google Shape;159;p22"/>
          <p:cNvPicPr preferRelativeResize="0"/>
          <p:nvPr/>
        </p:nvPicPr>
        <p:blipFill>
          <a:blip r:embed="rId6">
            <a:alphaModFix/>
          </a:blip>
          <a:stretch>
            <a:fillRect/>
          </a:stretch>
        </p:blipFill>
        <p:spPr>
          <a:xfrm flipH="1">
            <a:off x="5359615" y="2915234"/>
            <a:ext cx="1147298" cy="1237640"/>
          </a:xfrm>
          <a:prstGeom prst="rect">
            <a:avLst/>
          </a:prstGeom>
          <a:noFill/>
          <a:ln>
            <a:noFill/>
          </a:ln>
        </p:spPr>
      </p:pic>
      <p:sp>
        <p:nvSpPr>
          <p:cNvPr id="160" name="Google Shape;160;p22"/>
          <p:cNvSpPr txBox="1"/>
          <p:nvPr/>
        </p:nvSpPr>
        <p:spPr>
          <a:xfrm>
            <a:off x="3443236" y="3146454"/>
            <a:ext cx="1916400" cy="7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product </a:t>
            </a:r>
            <a:endParaRPr b="1" sz="2000"/>
          </a:p>
          <a:p>
            <a:pPr indent="0" lvl="0" marL="0" rtl="0" algn="ctr">
              <a:spcBef>
                <a:spcPts val="0"/>
              </a:spcBef>
              <a:spcAft>
                <a:spcPts val="0"/>
              </a:spcAft>
              <a:buNone/>
            </a:pPr>
            <a:r>
              <a:rPr b="1" lang="en-GB" sz="2000"/>
              <a:t>developers</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a:t>
            </a:r>
            <a:r>
              <a:rPr lang="en-GB"/>
              <a:t>Agile - Incremental Delivery</a:t>
            </a:r>
            <a:endParaRPr b="1"/>
          </a:p>
        </p:txBody>
      </p:sp>
      <p:sp>
        <p:nvSpPr>
          <p:cNvPr id="166" name="Google Shape;166;p23"/>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67" name="Google Shape;167;p23"/>
          <p:cNvPicPr preferRelativeResize="0"/>
          <p:nvPr/>
        </p:nvPicPr>
        <p:blipFill rotWithShape="1">
          <a:blip r:embed="rId3">
            <a:alphaModFix/>
          </a:blip>
          <a:srcRect b="21315" l="0" r="0" t="0"/>
          <a:stretch/>
        </p:blipFill>
        <p:spPr>
          <a:xfrm>
            <a:off x="1186325" y="1152475"/>
            <a:ext cx="6862075" cy="375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Fakebook News Feed 					</a:t>
            </a:r>
            <a:r>
              <a:rPr lang="en-GB"/>
              <a:t>Let’s get started! </a:t>
            </a:r>
            <a:endParaRPr b="1"/>
          </a:p>
        </p:txBody>
      </p:sp>
      <p:sp>
        <p:nvSpPr>
          <p:cNvPr id="173" name="Google Shape;173;p24"/>
          <p:cNvSpPr txBox="1"/>
          <p:nvPr>
            <p:ph idx="2" type="body"/>
          </p:nvPr>
        </p:nvSpPr>
        <p:spPr>
          <a:xfrm>
            <a:off x="311625" y="1152475"/>
            <a:ext cx="8520600" cy="3687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1100">
              <a:solidFill>
                <a:srgbClr val="222222"/>
              </a:solidFill>
              <a:highlight>
                <a:srgbClr val="FFFFFF"/>
              </a:highlight>
            </a:endParaRPr>
          </a:p>
          <a:p>
            <a:pPr indent="0" lvl="0" marL="0" rtl="0" algn="l">
              <a:lnSpc>
                <a:spcPct val="100000"/>
              </a:lnSpc>
              <a:spcBef>
                <a:spcPts val="0"/>
              </a:spcBef>
              <a:spcAft>
                <a:spcPts val="0"/>
              </a:spcAft>
              <a:buNone/>
            </a:pPr>
            <a:r>
              <a:t/>
            </a:r>
            <a:endParaRPr b="1" sz="11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74" name="Google Shape;174;p24"/>
          <p:cNvPicPr preferRelativeResize="0"/>
          <p:nvPr/>
        </p:nvPicPr>
        <p:blipFill>
          <a:blip r:embed="rId3">
            <a:alphaModFix/>
          </a:blip>
          <a:stretch>
            <a:fillRect/>
          </a:stretch>
        </p:blipFill>
        <p:spPr>
          <a:xfrm>
            <a:off x="571500" y="1277013"/>
            <a:ext cx="8001000" cy="3438525"/>
          </a:xfrm>
          <a:prstGeom prst="rect">
            <a:avLst/>
          </a:prstGeom>
          <a:noFill/>
          <a:ln>
            <a:noFill/>
          </a:ln>
        </p:spPr>
      </p:pic>
      <p:pic>
        <p:nvPicPr>
          <p:cNvPr id="175" name="Google Shape;175;p24"/>
          <p:cNvPicPr preferRelativeResize="0"/>
          <p:nvPr/>
        </p:nvPicPr>
        <p:blipFill>
          <a:blip r:embed="rId4">
            <a:alphaModFix/>
          </a:blip>
          <a:stretch>
            <a:fillRect/>
          </a:stretch>
        </p:blipFill>
        <p:spPr>
          <a:xfrm>
            <a:off x="7207475" y="3350525"/>
            <a:ext cx="1288825" cy="1288825"/>
          </a:xfrm>
          <a:prstGeom prst="rect">
            <a:avLst/>
          </a:prstGeom>
          <a:noFill/>
          <a:ln cap="flat" cmpd="sng" w="19050">
            <a:solidFill>
              <a:schemeClr val="dk2"/>
            </a:solidFill>
            <a:prstDash val="solid"/>
            <a:round/>
            <a:headEnd len="sm" w="sm" type="none"/>
            <a:tailEnd len="sm" w="sm" type="none"/>
          </a:ln>
        </p:spPr>
      </p:pic>
      <p:sp>
        <p:nvSpPr>
          <p:cNvPr id="176" name="Google Shape;176;p24"/>
          <p:cNvSpPr txBox="1"/>
          <p:nvPr/>
        </p:nvSpPr>
        <p:spPr>
          <a:xfrm>
            <a:off x="5676000" y="1277025"/>
            <a:ext cx="2896500" cy="3540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100" u="sng">
                <a:solidFill>
                  <a:srgbClr val="1E1E1E"/>
                </a:solidFill>
                <a:highlight>
                  <a:schemeClr val="lt1"/>
                </a:highlight>
                <a:hlinkClick r:id="rId5">
                  <a:extLst>
                    <a:ext uri="{A12FA001-AC4F-418D-AE19-62706E023703}">
                      <ahyp:hlinkClr val="tx"/>
                    </a:ext>
                  </a:extLst>
                </a:hlinkClick>
              </a:rPr>
              <a:t>https://replit.com/@JackieU/FakeBook</a:t>
            </a:r>
            <a:endParaRPr b="1">
              <a:solidFill>
                <a:srgbClr val="1E1E1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 a FakeBook News Feed</a:t>
            </a:r>
            <a:endParaRPr b="1"/>
          </a:p>
        </p:txBody>
      </p:sp>
      <p:sp>
        <p:nvSpPr>
          <p:cNvPr id="182" name="Google Shape;182;p25"/>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Y</a:t>
            </a:r>
            <a:r>
              <a:rPr lang="en-GB" sz="1300">
                <a:solidFill>
                  <a:srgbClr val="222222"/>
                </a:solidFill>
                <a:highlight>
                  <a:schemeClr val="lt1"/>
                </a:highlight>
              </a:rPr>
              <a:t>ou’ve been tasked with building a FakeBook News Feed.</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300">
                <a:solidFill>
                  <a:srgbClr val="222222"/>
                </a:solidFill>
                <a:highlight>
                  <a:schemeClr val="lt1"/>
                </a:highlight>
              </a:rPr>
              <a:t>Brainstorm in groups of 4. Find a project space to display your ideas.</a:t>
            </a:r>
            <a:endParaRPr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b="1" lang="en-GB" sz="1300">
                <a:solidFill>
                  <a:srgbClr val="222222"/>
                </a:solidFill>
                <a:highlight>
                  <a:schemeClr val="lt1"/>
                </a:highlight>
              </a:rPr>
              <a:t>Task 1 - Design</a:t>
            </a:r>
            <a:endParaRPr b="1"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Come up with a very high level design for your FakeBook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are the parts of your Fakebook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do you need to build?</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Draw your ideas on a piece of paper.</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b="1" lang="en-GB" sz="1300">
                <a:solidFill>
                  <a:srgbClr val="222222"/>
                </a:solidFill>
                <a:highlight>
                  <a:schemeClr val="lt1"/>
                </a:highlight>
              </a:rPr>
              <a:t>Task 2 - Requirements Analysis</a:t>
            </a:r>
            <a:endParaRPr b="1"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tasks will you need to do to build the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are the most important tasks? Which tasks will you do first?</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Write your ideas down on post-it notes and arrange them in order.</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b="1" i="1" lang="en-GB" sz="1300">
                <a:solidFill>
                  <a:srgbClr val="222222"/>
                </a:solidFill>
                <a:highlight>
                  <a:schemeClr val="lt1"/>
                </a:highlight>
              </a:rPr>
              <a:t>Remember: Incremental Development</a:t>
            </a:r>
            <a:endParaRPr b="1"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First build the simplest thing that will work, then add more fancy features </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if you have time.</a:t>
            </a:r>
            <a:endParaRPr sz="1300">
              <a:solidFill>
                <a:srgbClr val="222222"/>
              </a:solidFill>
              <a:highlight>
                <a:schemeClr val="lt1"/>
              </a:highlight>
            </a:endParaRPr>
          </a:p>
        </p:txBody>
      </p:sp>
      <p:pic>
        <p:nvPicPr>
          <p:cNvPr id="183" name="Google Shape;183;p25"/>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sp>
        <p:nvSpPr>
          <p:cNvPr id="184" name="Google Shape;184;p25"/>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 - 10 mins</a:t>
            </a:r>
            <a:endParaRPr sz="2000"/>
          </a:p>
        </p:txBody>
      </p:sp>
      <p:pic>
        <p:nvPicPr>
          <p:cNvPr id="185" name="Google Shape;185;p25"/>
          <p:cNvPicPr preferRelativeResize="0"/>
          <p:nvPr/>
        </p:nvPicPr>
        <p:blipFill>
          <a:blip r:embed="rId4">
            <a:alphaModFix/>
          </a:blip>
          <a:stretch>
            <a:fillRect/>
          </a:stretch>
        </p:blipFill>
        <p:spPr>
          <a:xfrm>
            <a:off x="376450" y="3243275"/>
            <a:ext cx="827600" cy="827600"/>
          </a:xfrm>
          <a:prstGeom prst="rect">
            <a:avLst/>
          </a:prstGeom>
          <a:noFill/>
          <a:ln>
            <a:noFill/>
          </a:ln>
        </p:spPr>
      </p:pic>
      <p:pic>
        <p:nvPicPr>
          <p:cNvPr id="186" name="Google Shape;186;p25"/>
          <p:cNvPicPr preferRelativeResize="0"/>
          <p:nvPr/>
        </p:nvPicPr>
        <p:blipFill>
          <a:blip r:embed="rId5">
            <a:alphaModFix/>
          </a:blip>
          <a:stretch>
            <a:fillRect/>
          </a:stretch>
        </p:blipFill>
        <p:spPr>
          <a:xfrm>
            <a:off x="376438" y="2038350"/>
            <a:ext cx="827625" cy="82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 - Design</a:t>
            </a:r>
            <a:endParaRPr b="1"/>
          </a:p>
        </p:txBody>
      </p:sp>
      <p:sp>
        <p:nvSpPr>
          <p:cNvPr id="192" name="Google Shape;192;p26"/>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The system has a list of </a:t>
            </a:r>
            <a:r>
              <a:rPr b="1" lang="en-GB" sz="1700">
                <a:solidFill>
                  <a:srgbClr val="222222"/>
                </a:solidFill>
                <a:highlight>
                  <a:schemeClr val="lt1"/>
                </a:highlight>
              </a:rPr>
              <a:t>USERS</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Each user will have a group of </a:t>
            </a:r>
            <a:r>
              <a:rPr b="1" lang="en-GB" sz="1700">
                <a:solidFill>
                  <a:srgbClr val="222222"/>
                </a:solidFill>
                <a:highlight>
                  <a:schemeClr val="lt1"/>
                </a:highlight>
              </a:rPr>
              <a:t>FRIENDS</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A user can </a:t>
            </a:r>
            <a:r>
              <a:rPr b="1" lang="en-GB" sz="1700">
                <a:solidFill>
                  <a:srgbClr val="222222"/>
                </a:solidFill>
                <a:highlight>
                  <a:schemeClr val="lt1"/>
                </a:highlight>
              </a:rPr>
              <a:t>POST </a:t>
            </a:r>
            <a:r>
              <a:rPr lang="en-GB" sz="1700">
                <a:solidFill>
                  <a:srgbClr val="222222"/>
                </a:solidFill>
                <a:highlight>
                  <a:schemeClr val="lt1"/>
                </a:highlight>
              </a:rPr>
              <a:t>a message which only his friends can see</a:t>
            </a:r>
            <a:endParaRPr sz="1700">
              <a:solidFill>
                <a:srgbClr val="222222"/>
              </a:solidFill>
              <a:highlight>
                <a:schemeClr val="lt1"/>
              </a:highlight>
            </a:endParaRPr>
          </a:p>
          <a:p>
            <a:pPr indent="0" lvl="0" marL="0" rtl="0" algn="l">
              <a:lnSpc>
                <a:spcPct val="100000"/>
              </a:lnSpc>
              <a:spcBef>
                <a:spcPts val="0"/>
              </a:spcBef>
              <a:spcAft>
                <a:spcPts val="0"/>
              </a:spcAft>
              <a:buNone/>
            </a:pPr>
            <a:r>
              <a:rPr lang="en-GB" sz="1700">
                <a:solidFill>
                  <a:srgbClr val="222222"/>
                </a:solidFill>
                <a:highlight>
                  <a:schemeClr val="lt1"/>
                </a:highlight>
              </a:rPr>
              <a:t>A user needs to be able to read recent messages from his friends… </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this is what we call a </a:t>
            </a:r>
            <a:r>
              <a:rPr b="1" lang="en-GB" sz="1700">
                <a:solidFill>
                  <a:srgbClr val="222222"/>
                </a:solidFill>
                <a:highlight>
                  <a:schemeClr val="lt1"/>
                </a:highlight>
              </a:rPr>
              <a:t>NEWS FEED</a:t>
            </a:r>
            <a:endParaRPr/>
          </a:p>
        </p:txBody>
      </p:sp>
      <p:sp>
        <p:nvSpPr>
          <p:cNvPr id="193" name="Google Shape;193;p26"/>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a:t>
            </a:r>
            <a:endParaRPr sz="2000"/>
          </a:p>
        </p:txBody>
      </p:sp>
      <p:pic>
        <p:nvPicPr>
          <p:cNvPr id="194" name="Google Shape;194;p26"/>
          <p:cNvPicPr preferRelativeResize="0"/>
          <p:nvPr/>
        </p:nvPicPr>
        <p:blipFill rotWithShape="1">
          <a:blip r:embed="rId3">
            <a:alphaModFix/>
          </a:blip>
          <a:srcRect b="3762" l="0" r="0" t="0"/>
          <a:stretch/>
        </p:blipFill>
        <p:spPr>
          <a:xfrm>
            <a:off x="7326900" y="475800"/>
            <a:ext cx="544149" cy="514125"/>
          </a:xfrm>
          <a:prstGeom prst="rect">
            <a:avLst/>
          </a:prstGeom>
          <a:noFill/>
          <a:ln>
            <a:noFill/>
          </a:ln>
        </p:spPr>
      </p:pic>
      <p:pic>
        <p:nvPicPr>
          <p:cNvPr id="195" name="Google Shape;195;p26"/>
          <p:cNvPicPr preferRelativeResize="0"/>
          <p:nvPr/>
        </p:nvPicPr>
        <p:blipFill>
          <a:blip r:embed="rId4">
            <a:alphaModFix/>
          </a:blip>
          <a:stretch>
            <a:fillRect/>
          </a:stretch>
        </p:blipFill>
        <p:spPr>
          <a:xfrm>
            <a:off x="1936252" y="2843476"/>
            <a:ext cx="1555700" cy="1555700"/>
          </a:xfrm>
          <a:prstGeom prst="rect">
            <a:avLst/>
          </a:prstGeom>
          <a:noFill/>
          <a:ln>
            <a:noFill/>
          </a:ln>
        </p:spPr>
      </p:pic>
      <p:sp>
        <p:nvSpPr>
          <p:cNvPr id="196" name="Google Shape;196;p26"/>
          <p:cNvSpPr txBox="1"/>
          <p:nvPr/>
        </p:nvSpPr>
        <p:spPr>
          <a:xfrm>
            <a:off x="2123538"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USERS</a:t>
            </a:r>
            <a:endParaRPr b="1" sz="1700"/>
          </a:p>
        </p:txBody>
      </p:sp>
      <p:pic>
        <p:nvPicPr>
          <p:cNvPr id="197" name="Google Shape;197;p26"/>
          <p:cNvPicPr preferRelativeResize="0"/>
          <p:nvPr/>
        </p:nvPicPr>
        <p:blipFill>
          <a:blip r:embed="rId5">
            <a:alphaModFix/>
          </a:blip>
          <a:stretch>
            <a:fillRect/>
          </a:stretch>
        </p:blipFill>
        <p:spPr>
          <a:xfrm>
            <a:off x="4042374" y="3370750"/>
            <a:ext cx="934550" cy="934550"/>
          </a:xfrm>
          <a:prstGeom prst="rect">
            <a:avLst/>
          </a:prstGeom>
          <a:noFill/>
          <a:ln>
            <a:noFill/>
          </a:ln>
        </p:spPr>
      </p:pic>
      <p:pic>
        <p:nvPicPr>
          <p:cNvPr id="198" name="Google Shape;198;p26"/>
          <p:cNvPicPr preferRelativeResize="0"/>
          <p:nvPr/>
        </p:nvPicPr>
        <p:blipFill>
          <a:blip r:embed="rId6">
            <a:alphaModFix/>
          </a:blip>
          <a:stretch>
            <a:fillRect/>
          </a:stretch>
        </p:blipFill>
        <p:spPr>
          <a:xfrm>
            <a:off x="5757868" y="3126468"/>
            <a:ext cx="1446900" cy="1446900"/>
          </a:xfrm>
          <a:prstGeom prst="rect">
            <a:avLst/>
          </a:prstGeom>
          <a:noFill/>
          <a:ln>
            <a:noFill/>
          </a:ln>
        </p:spPr>
      </p:pic>
      <p:sp>
        <p:nvSpPr>
          <p:cNvPr id="199" name="Google Shape;199;p26"/>
          <p:cNvSpPr txBox="1"/>
          <p:nvPr/>
        </p:nvSpPr>
        <p:spPr>
          <a:xfrm>
            <a:off x="5890763"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FRIENDS</a:t>
            </a:r>
            <a:endParaRPr b="1" sz="1700"/>
          </a:p>
        </p:txBody>
      </p:sp>
      <p:sp>
        <p:nvSpPr>
          <p:cNvPr id="200" name="Google Shape;200;p26"/>
          <p:cNvSpPr/>
          <p:nvPr/>
        </p:nvSpPr>
        <p:spPr>
          <a:xfrm rot="-5400000">
            <a:off x="5126925" y="3596550"/>
            <a:ext cx="381000" cy="6810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nvSpPr>
        <p:spPr>
          <a:xfrm>
            <a:off x="3940700"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USER</a:t>
            </a:r>
            <a:endParaRPr b="1" sz="1700"/>
          </a:p>
        </p:txBody>
      </p:sp>
      <p:sp>
        <p:nvSpPr>
          <p:cNvPr id="202" name="Google Shape;202;p26"/>
          <p:cNvSpPr/>
          <p:nvPr/>
        </p:nvSpPr>
        <p:spPr>
          <a:xfrm>
            <a:off x="4976925" y="2571750"/>
            <a:ext cx="1181100" cy="572700"/>
          </a:xfrm>
          <a:prstGeom prst="wedgeRoundRectCallout">
            <a:avLst>
              <a:gd fmla="val -77832" name="adj1"/>
              <a:gd fmla="val 99686"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post a message</a:t>
            </a:r>
            <a:endParaRPr b="1"/>
          </a:p>
        </p:txBody>
      </p:sp>
      <p:pic>
        <p:nvPicPr>
          <p:cNvPr id="203" name="Google Shape;203;p26"/>
          <p:cNvPicPr preferRelativeResize="0"/>
          <p:nvPr/>
        </p:nvPicPr>
        <p:blipFill>
          <a:blip r:embed="rId7">
            <a:alphaModFix/>
          </a:blip>
          <a:stretch>
            <a:fillRect/>
          </a:stretch>
        </p:blipFill>
        <p:spPr>
          <a:xfrm>
            <a:off x="7947238" y="1162050"/>
            <a:ext cx="827625" cy="827625"/>
          </a:xfrm>
          <a:prstGeom prst="rect">
            <a:avLst/>
          </a:prstGeom>
          <a:noFill/>
          <a:ln>
            <a:noFill/>
          </a:ln>
        </p:spPr>
      </p:pic>
      <p:sp>
        <p:nvSpPr>
          <p:cNvPr id="204" name="Google Shape;204;p26"/>
          <p:cNvSpPr/>
          <p:nvPr/>
        </p:nvSpPr>
        <p:spPr>
          <a:xfrm>
            <a:off x="6976175" y="2343150"/>
            <a:ext cx="1181100" cy="572700"/>
          </a:xfrm>
          <a:prstGeom prst="wedgeRoundRectCallout">
            <a:avLst>
              <a:gd fmla="val -130973" name="adj1"/>
              <a:gd fmla="val 126296"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5" name="Google Shape;205;p26"/>
          <p:cNvSpPr/>
          <p:nvPr/>
        </p:nvSpPr>
        <p:spPr>
          <a:xfrm>
            <a:off x="7128575" y="2495550"/>
            <a:ext cx="1181100" cy="572700"/>
          </a:xfrm>
          <a:prstGeom prst="wedgeRoundRectCallout">
            <a:avLst>
              <a:gd fmla="val -113231" name="adj1"/>
              <a:gd fmla="val 103012"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6" name="Google Shape;206;p26"/>
          <p:cNvSpPr/>
          <p:nvPr/>
        </p:nvSpPr>
        <p:spPr>
          <a:xfrm>
            <a:off x="7280975" y="2647950"/>
            <a:ext cx="1181100" cy="572700"/>
          </a:xfrm>
          <a:prstGeom prst="wedgeRoundRectCallout">
            <a:avLst>
              <a:gd fmla="val -100328" name="adj1"/>
              <a:gd fmla="val 76401"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7" name="Google Shape;207;p26"/>
          <p:cNvSpPr/>
          <p:nvPr/>
        </p:nvSpPr>
        <p:spPr>
          <a:xfrm>
            <a:off x="7414400" y="2897875"/>
            <a:ext cx="1181100" cy="572700"/>
          </a:xfrm>
          <a:prstGeom prst="wedgeRoundRectCallout">
            <a:avLst>
              <a:gd fmla="val -74528" name="adj1"/>
              <a:gd fmla="val 66025"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 - Requirements Analysis</a:t>
            </a:r>
            <a:endParaRPr b="1"/>
          </a:p>
        </p:txBody>
      </p:sp>
      <p:sp>
        <p:nvSpPr>
          <p:cNvPr id="213" name="Google Shape;213;p27"/>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GB" sz="1700">
                <a:solidFill>
                  <a:srgbClr val="222222"/>
                </a:solidFill>
                <a:highlight>
                  <a:schemeClr val="lt1"/>
                </a:highlight>
              </a:rPr>
              <a:t>Task List</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1. Build and Display a List of Users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2. Build and Display a List of Friends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3. Check if a User is a Friend</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4. Randomly Generate some Posts for Testing</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5. Add Friends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6. Build a News Feed</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7. Add a Post</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8. Like a Post</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700">
                <a:solidFill>
                  <a:srgbClr val="222222"/>
                </a:solidFill>
                <a:highlight>
                  <a:schemeClr val="lt1"/>
                </a:highlight>
              </a:rPr>
              <a:t>*Assume we are already logged in for a single user.</a:t>
            </a:r>
            <a:endParaRPr b="1" sz="2200">
              <a:solidFill>
                <a:schemeClr val="dk1"/>
              </a:solidFill>
            </a:endParaRPr>
          </a:p>
        </p:txBody>
      </p:sp>
      <p:sp>
        <p:nvSpPr>
          <p:cNvPr id="214" name="Google Shape;214;p27"/>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a:t>
            </a:r>
            <a:endParaRPr sz="2000"/>
          </a:p>
        </p:txBody>
      </p:sp>
      <p:pic>
        <p:nvPicPr>
          <p:cNvPr id="215" name="Google Shape;215;p27"/>
          <p:cNvPicPr preferRelativeResize="0"/>
          <p:nvPr/>
        </p:nvPicPr>
        <p:blipFill rotWithShape="1">
          <a:blip r:embed="rId3">
            <a:alphaModFix/>
          </a:blip>
          <a:srcRect b="3762" l="0" r="0" t="0"/>
          <a:stretch/>
        </p:blipFill>
        <p:spPr>
          <a:xfrm>
            <a:off x="7326900" y="475800"/>
            <a:ext cx="544149" cy="514125"/>
          </a:xfrm>
          <a:prstGeom prst="rect">
            <a:avLst/>
          </a:prstGeom>
          <a:noFill/>
          <a:ln>
            <a:noFill/>
          </a:ln>
        </p:spPr>
      </p:pic>
      <p:pic>
        <p:nvPicPr>
          <p:cNvPr id="216" name="Google Shape;216;p27"/>
          <p:cNvPicPr preferRelativeResize="0"/>
          <p:nvPr/>
        </p:nvPicPr>
        <p:blipFill>
          <a:blip r:embed="rId4">
            <a:alphaModFix/>
          </a:blip>
          <a:stretch>
            <a:fillRect/>
          </a:stretch>
        </p:blipFill>
        <p:spPr>
          <a:xfrm>
            <a:off x="7715250" y="3742275"/>
            <a:ext cx="1109650" cy="110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0" name="Shape 220"/>
        <p:cNvGrpSpPr/>
        <p:nvPr/>
      </p:nvGrpSpPr>
      <p:grpSpPr>
        <a:xfrm>
          <a:off x="0" y="0"/>
          <a:ext cx="0" cy="0"/>
          <a:chOff x="0" y="0"/>
          <a:chExt cx="0" cy="0"/>
        </a:xfrm>
      </p:grpSpPr>
      <p:sp>
        <p:nvSpPr>
          <p:cNvPr id="221" name="Google Shape;221;p2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 - Let’s build it!</a:t>
            </a:r>
            <a:endParaRPr b="1"/>
          </a:p>
        </p:txBody>
      </p:sp>
      <p:sp>
        <p:nvSpPr>
          <p:cNvPr id="222" name="Google Shape;222;p28"/>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Fast forward a week and your team has already completed these features:</a:t>
            </a:r>
            <a:endParaRPr i="1" sz="1500">
              <a:solidFill>
                <a:srgbClr val="FF000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1. Build and Display a List of Users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2. Build and Display a List of Friends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3. Check if a User is a Friend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4. Randomly Generate some Posts for Testing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Test the features your team already wrote, </a:t>
            </a:r>
            <a:endParaRPr i="1" sz="1500">
              <a:solidFill>
                <a:srgbClr val="FF000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and then work on the remaining tasks:</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5. Add Friends</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6. Build a News Feed</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7. Add a Post</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8. Like a Post</a:t>
            </a:r>
            <a:endParaRPr i="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i="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222222"/>
                </a:solidFill>
                <a:highlight>
                  <a:schemeClr val="lt1"/>
                </a:highlight>
              </a:rPr>
              <a:t>Work in pairs. Assume we are already logged in for a single user.</a:t>
            </a:r>
            <a:endParaRPr sz="1500">
              <a:solidFill>
                <a:srgbClr val="222222"/>
              </a:solidFill>
              <a:highlight>
                <a:schemeClr val="lt1"/>
              </a:highlight>
            </a:endParaRPr>
          </a:p>
        </p:txBody>
      </p:sp>
      <p:pic>
        <p:nvPicPr>
          <p:cNvPr id="223" name="Google Shape;223;p28"/>
          <p:cNvPicPr preferRelativeResize="0"/>
          <p:nvPr/>
        </p:nvPicPr>
        <p:blipFill rotWithShape="1">
          <a:blip r:embed="rId3">
            <a:alphaModFix/>
          </a:blip>
          <a:srcRect b="5990" l="21704" r="19791" t="7060"/>
          <a:stretch/>
        </p:blipFill>
        <p:spPr>
          <a:xfrm>
            <a:off x="6423565" y="2724150"/>
            <a:ext cx="2358826" cy="2218000"/>
          </a:xfrm>
          <a:prstGeom prst="rect">
            <a:avLst/>
          </a:prstGeom>
          <a:noFill/>
          <a:ln>
            <a:noFill/>
          </a:ln>
        </p:spPr>
      </p:pic>
      <p:sp>
        <p:nvSpPr>
          <p:cNvPr id="224" name="Google Shape;224;p28"/>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r>
              <a:rPr lang="en-GB" sz="2000"/>
              <a:t>- 30 mins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Pair Programming</a:t>
            </a:r>
            <a:endParaRPr b="1"/>
          </a:p>
        </p:txBody>
      </p:sp>
      <p:sp>
        <p:nvSpPr>
          <p:cNvPr id="230" name="Google Shape;230;p2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231" name="Google Shape;231;p29"/>
          <p:cNvPicPr preferRelativeResize="0"/>
          <p:nvPr/>
        </p:nvPicPr>
        <p:blipFill>
          <a:blip r:embed="rId3">
            <a:alphaModFix/>
          </a:blip>
          <a:stretch>
            <a:fillRect/>
          </a:stretch>
        </p:blipFill>
        <p:spPr>
          <a:xfrm>
            <a:off x="823382" y="1250313"/>
            <a:ext cx="7497093" cy="3620025"/>
          </a:xfrm>
          <a:prstGeom prst="rect">
            <a:avLst/>
          </a:prstGeom>
          <a:noFill/>
          <a:ln>
            <a:noFill/>
          </a:ln>
        </p:spPr>
      </p:pic>
      <p:sp>
        <p:nvSpPr>
          <p:cNvPr id="232" name="Google Shape;232;p29"/>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1 - Test Existing Features</a:t>
            </a:r>
            <a:endParaRPr b="1"/>
          </a:p>
        </p:txBody>
      </p:sp>
      <p:sp>
        <p:nvSpPr>
          <p:cNvPr id="238" name="Google Shape;238;p30"/>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GB" sz="1500">
                <a:solidFill>
                  <a:srgbClr val="FF0000"/>
                </a:solidFill>
                <a:highlight>
                  <a:schemeClr val="lt1"/>
                </a:highlight>
              </a:rPr>
              <a:t>Fast forward a week and your team has already completed these features:</a:t>
            </a:r>
            <a:endParaRPr i="1" sz="1500">
              <a:solidFill>
                <a:srgbClr val="FF0000"/>
              </a:solidFill>
              <a:highlight>
                <a:schemeClr val="lt1"/>
              </a:highlight>
            </a:endParaRPr>
          </a:p>
          <a:p>
            <a:pPr indent="0" lvl="0" marL="0" rtl="0" algn="l">
              <a:lnSpc>
                <a:spcPct val="100000"/>
              </a:lnSpc>
              <a:spcBef>
                <a:spcPts val="0"/>
              </a:spcBef>
              <a:spcAft>
                <a:spcPts val="0"/>
              </a:spcAft>
              <a:buNone/>
            </a:pPr>
            <a:r>
              <a:t/>
            </a:r>
            <a:endParaRPr b="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1. Build and Display a List of Users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2. Build and Display a List of Friends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3. Check if a User is a Friend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4. Randomly Generate some Posts for Testing - DONE</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i="1" lang="en-GB" sz="1500">
                <a:solidFill>
                  <a:srgbClr val="FF0000"/>
                </a:solidFill>
                <a:highlight>
                  <a:schemeClr val="lt1"/>
                </a:highlight>
              </a:rPr>
              <a:t>Test the features your team already wrote:</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300">
              <a:solidFill>
                <a:srgbClr val="222222"/>
              </a:solidFill>
              <a:highlight>
                <a:schemeClr val="lt1"/>
              </a:highlight>
            </a:endParaRPr>
          </a:p>
          <a:p>
            <a:pPr indent="0" lvl="0" marL="0" rtl="0" algn="l">
              <a:lnSpc>
                <a:spcPct val="135714"/>
              </a:lnSpc>
              <a:spcBef>
                <a:spcPts val="0"/>
              </a:spcBef>
              <a:spcAft>
                <a:spcPts val="0"/>
              </a:spcAft>
              <a:buNone/>
            </a:pPr>
            <a:r>
              <a:rPr lang="en-GB" sz="1600">
                <a:solidFill>
                  <a:srgbClr val="D4D4D4"/>
                </a:solidFill>
                <a:highlight>
                  <a:srgbClr val="1E1E1E"/>
                </a:highlight>
                <a:latin typeface="Courier New"/>
                <a:ea typeface="Courier New"/>
                <a:cs typeface="Courier New"/>
                <a:sym typeface="Courier New"/>
              </a:rPr>
              <a:t>print_users()</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4D4D4"/>
                </a:solidFill>
                <a:highlight>
                  <a:srgbClr val="1E1E1E"/>
                </a:highlight>
                <a:latin typeface="Courier New"/>
                <a:ea typeface="Courier New"/>
                <a:cs typeface="Courier New"/>
                <a:sym typeface="Courier New"/>
              </a:rPr>
              <a:t>print_friends()</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CDCAA"/>
                </a:solidFill>
                <a:highlight>
                  <a:srgbClr val="1E1E1E"/>
                </a:highlight>
                <a:latin typeface="Courier New"/>
                <a:ea typeface="Courier New"/>
                <a:cs typeface="Courier New"/>
                <a:sym typeface="Courier New"/>
              </a:rPr>
              <a:t>print</a:t>
            </a:r>
            <a:r>
              <a:rPr lang="en-GB" sz="1600">
                <a:solidFill>
                  <a:srgbClr val="D4D4D4"/>
                </a:solidFill>
                <a:highlight>
                  <a:srgbClr val="1E1E1E"/>
                </a:highlight>
                <a:latin typeface="Courier New"/>
                <a:ea typeface="Courier New"/>
                <a:cs typeface="Courier New"/>
                <a:sym typeface="Courier New"/>
              </a:rPr>
              <a:t>(is_friend(</a:t>
            </a:r>
            <a:r>
              <a:rPr lang="en-GB" sz="1600">
                <a:solidFill>
                  <a:srgbClr val="CE9178"/>
                </a:solidFill>
                <a:highlight>
                  <a:srgbClr val="1E1E1E"/>
                </a:highlight>
                <a:latin typeface="Courier New"/>
                <a:ea typeface="Courier New"/>
                <a:cs typeface="Courier New"/>
                <a:sym typeface="Courier New"/>
              </a:rPr>
              <a:t>"Jackie"</a:t>
            </a:r>
            <a:r>
              <a:rPr lang="en-GB"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CDCAA"/>
                </a:solidFill>
                <a:highlight>
                  <a:srgbClr val="1E1E1E"/>
                </a:highlight>
                <a:latin typeface="Courier New"/>
                <a:ea typeface="Courier New"/>
                <a:cs typeface="Courier New"/>
                <a:sym typeface="Courier New"/>
              </a:rPr>
              <a:t>print</a:t>
            </a:r>
            <a:r>
              <a:rPr lang="en-GB" sz="1600">
                <a:solidFill>
                  <a:srgbClr val="D4D4D4"/>
                </a:solidFill>
                <a:highlight>
                  <a:srgbClr val="1E1E1E"/>
                </a:highlight>
                <a:latin typeface="Courier New"/>
                <a:ea typeface="Courier New"/>
                <a:cs typeface="Courier New"/>
                <a:sym typeface="Courier New"/>
              </a:rPr>
              <a:t>(</a:t>
            </a:r>
            <a:r>
              <a:rPr lang="en-GB" sz="1600">
                <a:solidFill>
                  <a:srgbClr val="4FC1FF"/>
                </a:solidFill>
                <a:highlight>
                  <a:srgbClr val="1E1E1E"/>
                </a:highlight>
                <a:latin typeface="Courier New"/>
                <a:ea typeface="Courier New"/>
                <a:cs typeface="Courier New"/>
                <a:sym typeface="Courier New"/>
              </a:rPr>
              <a:t>POSTS</a:t>
            </a:r>
            <a:r>
              <a:rPr lang="en-GB"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p:txBody>
      </p:sp>
      <p:sp>
        <p:nvSpPr>
          <p:cNvPr id="239" name="Google Shape;239;p30"/>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2 - Add Friends</a:t>
            </a:r>
            <a:endParaRPr b="1"/>
          </a:p>
        </p:txBody>
      </p:sp>
      <p:sp>
        <p:nvSpPr>
          <p:cNvPr id="245" name="Google Shape;245;p31"/>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500">
                <a:solidFill>
                  <a:srgbClr val="222222"/>
                </a:solidFill>
                <a:highlight>
                  <a:schemeClr val="lt1"/>
                </a:highlight>
              </a:rPr>
              <a:t>You have no friends!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How sad... </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Let’s fix that by adding some friends:</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a) Hard-code adding a friend</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b) Ask the user to choose a friend’s name</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c) Ask the user to enter 5 friends’ names</a:t>
            </a:r>
            <a:endParaRPr sz="1500">
              <a:solidFill>
                <a:srgbClr val="222222"/>
              </a:solidFill>
              <a:highlight>
                <a:schemeClr val="lt1"/>
              </a:highlight>
            </a:endParaRPr>
          </a:p>
          <a:p>
            <a:pPr indent="0" lvl="0" marL="0" rtl="0" algn="l">
              <a:spcBef>
                <a:spcPts val="0"/>
              </a:spcBef>
              <a:spcAft>
                <a:spcPts val="0"/>
              </a:spcAft>
              <a:buNone/>
            </a:pPr>
            <a:r>
              <a:t/>
            </a:r>
            <a:endParaRPr/>
          </a:p>
          <a:p>
            <a:pPr indent="0" lvl="0" marL="0" rtl="0" algn="l">
              <a:lnSpc>
                <a:spcPct val="135714"/>
              </a:lnSpc>
              <a:spcBef>
                <a:spcPts val="1200"/>
              </a:spcBef>
              <a:spcAft>
                <a:spcPts val="0"/>
              </a:spcAft>
              <a:buClr>
                <a:schemeClr val="dk1"/>
              </a:buClr>
              <a:buSzPts val="1100"/>
              <a:buFont typeface="Arial"/>
              <a:buNone/>
            </a:pPr>
            <a:r>
              <a:t/>
            </a:r>
            <a:endParaRPr sz="1000">
              <a:solidFill>
                <a:srgbClr val="C586C0"/>
              </a:solidFill>
              <a:highlight>
                <a:srgbClr val="1E1E1E"/>
              </a:highlight>
              <a:latin typeface="Courier New"/>
              <a:ea typeface="Courier New"/>
              <a:cs typeface="Courier New"/>
              <a:sym typeface="Courier New"/>
            </a:endParaRPr>
          </a:p>
        </p:txBody>
      </p:sp>
      <p:sp>
        <p:nvSpPr>
          <p:cNvPr id="246" name="Google Shape;246;p31"/>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pic>
        <p:nvPicPr>
          <p:cNvPr id="247" name="Google Shape;247;p31"/>
          <p:cNvPicPr preferRelativeResize="0"/>
          <p:nvPr/>
        </p:nvPicPr>
        <p:blipFill>
          <a:blip r:embed="rId3">
            <a:alphaModFix/>
          </a:blip>
          <a:stretch>
            <a:fillRect/>
          </a:stretch>
        </p:blipFill>
        <p:spPr>
          <a:xfrm>
            <a:off x="1871668" y="3431268"/>
            <a:ext cx="1446900" cy="1446900"/>
          </a:xfrm>
          <a:prstGeom prst="rect">
            <a:avLst/>
          </a:prstGeom>
          <a:noFill/>
          <a:ln>
            <a:noFill/>
          </a:ln>
        </p:spPr>
      </p:pic>
      <p:sp>
        <p:nvSpPr>
          <p:cNvPr id="248" name="Google Shape;248;p31"/>
          <p:cNvSpPr txBox="1"/>
          <p:nvPr>
            <p:ph idx="2" type="body"/>
          </p:nvPr>
        </p:nvSpPr>
        <p:spPr>
          <a:xfrm>
            <a:off x="4780425" y="1720675"/>
            <a:ext cx="3887400" cy="25479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add a friend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add_friend</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'Jackie'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get input from the user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some_input</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input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"Get input from user"</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use a for loop to repeat some code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i</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EC9B0"/>
                </a:solidFill>
                <a:highlight>
                  <a:srgbClr val="1E1E1E"/>
                </a:highlight>
                <a:latin typeface="Courier New"/>
                <a:ea typeface="Courier New"/>
                <a:cs typeface="Courier New"/>
                <a:sym typeface="Courier New"/>
              </a:rPr>
              <a:t>range</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0</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5</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&lt;do something here&gt;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604550" y="147475"/>
            <a:ext cx="5934900" cy="10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4220">
                <a:solidFill>
                  <a:schemeClr val="dk2"/>
                </a:solidFill>
              </a:rPr>
              <a:t>Lauriann’s STEM Club</a:t>
            </a:r>
            <a:endParaRPr sz="3620"/>
          </a:p>
        </p:txBody>
      </p:sp>
      <p:pic>
        <p:nvPicPr>
          <p:cNvPr id="66" name="Google Shape;66;p14"/>
          <p:cNvPicPr preferRelativeResize="0"/>
          <p:nvPr/>
        </p:nvPicPr>
        <p:blipFill>
          <a:blip r:embed="rId3">
            <a:alphaModFix/>
          </a:blip>
          <a:stretch>
            <a:fillRect/>
          </a:stretch>
        </p:blipFill>
        <p:spPr>
          <a:xfrm>
            <a:off x="360575" y="1440025"/>
            <a:ext cx="2113900" cy="2113900"/>
          </a:xfrm>
          <a:prstGeom prst="rect">
            <a:avLst/>
          </a:prstGeom>
          <a:noFill/>
          <a:ln>
            <a:noFill/>
          </a:ln>
        </p:spPr>
      </p:pic>
      <p:sp>
        <p:nvSpPr>
          <p:cNvPr id="67" name="Google Shape;67;p14"/>
          <p:cNvSpPr txBox="1"/>
          <p:nvPr/>
        </p:nvSpPr>
        <p:spPr>
          <a:xfrm>
            <a:off x="134025" y="3033850"/>
            <a:ext cx="3000000" cy="15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rPr lang="en-GB" sz="1100">
                <a:solidFill>
                  <a:srgbClr val="222222"/>
                </a:solidFill>
              </a:rPr>
              <a:t>Lauriann's STEM Club </a:t>
            </a:r>
            <a:endParaRPr sz="1100">
              <a:solidFill>
                <a:srgbClr val="222222"/>
              </a:solidFill>
            </a:endParaRPr>
          </a:p>
          <a:p>
            <a:pPr indent="0" lvl="0" marL="0" rtl="0" algn="l">
              <a:spcBef>
                <a:spcPts val="0"/>
              </a:spcBef>
              <a:spcAft>
                <a:spcPts val="0"/>
              </a:spcAft>
              <a:buNone/>
            </a:pPr>
            <a:r>
              <a:rPr lang="en-GB" sz="1100" u="sng">
                <a:solidFill>
                  <a:srgbClr val="1155CC"/>
                </a:solidFill>
                <a:hlinkClick r:id="rId4">
                  <a:extLst>
                    <a:ext uri="{A12FA001-AC4F-418D-AE19-62706E023703}">
                      <ahyp:hlinkClr val="tx"/>
                    </a:ext>
                  </a:extLst>
                </a:hlinkClick>
              </a:rPr>
              <a:t>www.lauriannsstemclub.co.uk</a:t>
            </a:r>
            <a:r>
              <a:rPr lang="en-GB" sz="1100">
                <a:solidFill>
                  <a:srgbClr val="222222"/>
                </a:solidFill>
              </a:rPr>
              <a:t>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rPr lang="en-GB" sz="1100">
                <a:solidFill>
                  <a:srgbClr val="222222"/>
                </a:solidFill>
              </a:rPr>
              <a:t>Join us on: </a:t>
            </a:r>
            <a:r>
              <a:rPr lang="en-GB" sz="1100" u="sng">
                <a:solidFill>
                  <a:srgbClr val="1155CC"/>
                </a:solidFill>
                <a:hlinkClick r:id="rId5">
                  <a:extLst>
                    <a:ext uri="{A12FA001-AC4F-418D-AE19-62706E023703}">
                      <ahyp:hlinkClr val="tx"/>
                    </a:ext>
                  </a:extLst>
                </a:hlinkClick>
              </a:rPr>
              <a:t>Facebook</a:t>
            </a:r>
            <a:r>
              <a:rPr lang="en-GB" sz="1100">
                <a:solidFill>
                  <a:srgbClr val="222222"/>
                </a:solidFill>
              </a:rPr>
              <a:t>|</a:t>
            </a:r>
            <a:r>
              <a:rPr lang="en-GB" sz="1100" u="sng">
                <a:solidFill>
                  <a:srgbClr val="1155CC"/>
                </a:solidFill>
                <a:hlinkClick r:id="rId6">
                  <a:extLst>
                    <a:ext uri="{A12FA001-AC4F-418D-AE19-62706E023703}">
                      <ahyp:hlinkClr val="tx"/>
                    </a:ext>
                  </a:extLst>
                </a:hlinkClick>
              </a:rPr>
              <a:t>Instagram</a:t>
            </a:r>
            <a:r>
              <a:rPr lang="en-GB" sz="1100">
                <a:solidFill>
                  <a:srgbClr val="222222"/>
                </a:solidFill>
              </a:rPr>
              <a:t>|</a:t>
            </a:r>
            <a:r>
              <a:rPr lang="en-GB" sz="1100" u="sng">
                <a:solidFill>
                  <a:srgbClr val="1155CC"/>
                </a:solidFill>
                <a:hlinkClick r:id="rId7">
                  <a:extLst>
                    <a:ext uri="{A12FA001-AC4F-418D-AE19-62706E023703}">
                      <ahyp:hlinkClr val="tx"/>
                    </a:ext>
                  </a:extLst>
                </a:hlinkClick>
              </a:rPr>
              <a:t>Youtube</a:t>
            </a:r>
            <a:endParaRPr sz="1100" u="sng">
              <a:solidFill>
                <a:srgbClr val="1155CC"/>
              </a:solidFill>
            </a:endParaRPr>
          </a:p>
        </p:txBody>
      </p:sp>
      <p:sp>
        <p:nvSpPr>
          <p:cNvPr id="68" name="Google Shape;68;p14"/>
          <p:cNvSpPr txBox="1"/>
          <p:nvPr>
            <p:ph idx="1" type="body"/>
          </p:nvPr>
        </p:nvSpPr>
        <p:spPr>
          <a:xfrm>
            <a:off x="3134025" y="1235650"/>
            <a:ext cx="5688000" cy="3443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357822" lvl="0" marL="457200" rtl="0" algn="l">
              <a:spcBef>
                <a:spcPts val="0"/>
              </a:spcBef>
              <a:spcAft>
                <a:spcPts val="0"/>
              </a:spcAft>
              <a:buSzPct val="100000"/>
              <a:buChar char="●"/>
            </a:pPr>
            <a:r>
              <a:rPr lang="en-GB" sz="2200"/>
              <a:t>We raise awareness for STEM (Science,technology, Engineering &amp; maths)</a:t>
            </a:r>
            <a:endParaRPr sz="2200"/>
          </a:p>
          <a:p>
            <a:pPr indent="-357822" lvl="0" marL="457200" rtl="0" algn="l">
              <a:spcBef>
                <a:spcPts val="0"/>
              </a:spcBef>
              <a:spcAft>
                <a:spcPts val="0"/>
              </a:spcAft>
              <a:buSzPct val="100000"/>
              <a:buChar char="●"/>
            </a:pPr>
            <a:r>
              <a:rPr lang="en-GB" sz="2200"/>
              <a:t>Promoting STEM in Schools through our school outreach by delivering fun engaging workshops, activities and events</a:t>
            </a:r>
            <a:endParaRPr sz="2200"/>
          </a:p>
          <a:p>
            <a:pPr indent="-357822" lvl="0" marL="457200" rtl="0" algn="l">
              <a:spcBef>
                <a:spcPts val="0"/>
              </a:spcBef>
              <a:spcAft>
                <a:spcPts val="0"/>
              </a:spcAft>
              <a:buSzPct val="100000"/>
              <a:buChar char="●"/>
            </a:pPr>
            <a:r>
              <a:rPr lang="en-GB" sz="2200"/>
              <a:t>We encourage more Women and Minorities into STEM</a:t>
            </a:r>
            <a:endParaRPr sz="2200"/>
          </a:p>
          <a:p>
            <a:pPr indent="-357822" lvl="0" marL="457200" rtl="0" algn="l">
              <a:spcBef>
                <a:spcPts val="0"/>
              </a:spcBef>
              <a:spcAft>
                <a:spcPts val="0"/>
              </a:spcAft>
              <a:buSzPct val="100000"/>
              <a:buChar char="●"/>
            </a:pPr>
            <a:r>
              <a:rPr lang="en-GB" sz="2200"/>
              <a:t>Founded by Lauriann who has a background in Civil Engineering</a:t>
            </a:r>
            <a:endParaRPr sz="2200"/>
          </a:p>
          <a:p>
            <a:pPr indent="-357822" lvl="0" marL="457200" rtl="0" algn="l">
              <a:spcBef>
                <a:spcPts val="0"/>
              </a:spcBef>
              <a:spcAft>
                <a:spcPts val="0"/>
              </a:spcAft>
              <a:buSzPct val="100000"/>
              <a:buChar char="●"/>
            </a:pPr>
            <a:r>
              <a:rPr lang="en-GB" sz="2200"/>
              <a:t>Based in the London Borough of Bexley</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2 - Add Friends</a:t>
            </a:r>
            <a:endParaRPr b="1"/>
          </a:p>
        </p:txBody>
      </p:sp>
      <p:sp>
        <p:nvSpPr>
          <p:cNvPr id="254" name="Google Shape;254;p32"/>
          <p:cNvSpPr txBox="1"/>
          <p:nvPr>
            <p:ph idx="2" type="body"/>
          </p:nvPr>
        </p:nvSpPr>
        <p:spPr>
          <a:xfrm>
            <a:off x="311625" y="1152475"/>
            <a:ext cx="42603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#a)</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'Noah'</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'Isla'</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'Adam'</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'Muhammad'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'Oliver'</a:t>
            </a:r>
            <a:r>
              <a:rPr lang="en-GB" sz="1000">
                <a:solidFill>
                  <a:srgbClr val="D4D4D4"/>
                </a:solidFill>
                <a:highlight>
                  <a:srgbClr val="1E1E1E"/>
                </a:highlight>
                <a:latin typeface="Courier New"/>
                <a:ea typeface="Courier New"/>
                <a:cs typeface="Courier New"/>
                <a:sym typeface="Courier New"/>
              </a:rPr>
              <a:t>)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#b)</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 = </a:t>
            </a:r>
            <a:r>
              <a:rPr lang="en-GB" sz="1000">
                <a:solidFill>
                  <a:srgbClr val="DCDCAA"/>
                </a:solidFill>
                <a:highlight>
                  <a:srgbClr val="1E1E1E"/>
                </a:highlight>
                <a:latin typeface="Courier New"/>
                <a:ea typeface="Courier New"/>
                <a:cs typeface="Courier New"/>
                <a:sym typeface="Courier New"/>
              </a:rPr>
              <a:t>input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"Please choose a friend: "</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a:t>
            </a:r>
            <a:endParaRPr sz="1000"/>
          </a:p>
        </p:txBody>
      </p:sp>
      <p:sp>
        <p:nvSpPr>
          <p:cNvPr id="255" name="Google Shape;255;p32"/>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56" name="Google Shape;256;p32"/>
          <p:cNvSpPr txBox="1"/>
          <p:nvPr>
            <p:ph idx="2" type="body"/>
          </p:nvPr>
        </p:nvSpPr>
        <p:spPr>
          <a:xfrm>
            <a:off x="4669525" y="1152475"/>
            <a:ext cx="41628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#c)</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"You can choose 5 friends."</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C586C0"/>
                </a:solidFill>
                <a:highlight>
                  <a:srgbClr val="1E1E1E"/>
                </a:highlight>
                <a:latin typeface="Courier New"/>
                <a:ea typeface="Courier New"/>
                <a:cs typeface="Courier New"/>
                <a:sym typeface="Courier New"/>
              </a:rPr>
              <a:t>for</a:t>
            </a:r>
            <a:r>
              <a:rPr lang="en-GB" sz="1000">
                <a:solidFill>
                  <a:srgbClr val="D4D4D4"/>
                </a:solidFill>
                <a:highlight>
                  <a:srgbClr val="1E1E1E"/>
                </a:highlight>
                <a:latin typeface="Courier New"/>
                <a:ea typeface="Courier New"/>
                <a:cs typeface="Courier New"/>
                <a:sym typeface="Courier New"/>
              </a:rPr>
              <a:t> </a:t>
            </a:r>
            <a:r>
              <a:rPr lang="en-GB" sz="1000">
                <a:solidFill>
                  <a:srgbClr val="9CDCFE"/>
                </a:solidFill>
                <a:highlight>
                  <a:srgbClr val="1E1E1E"/>
                </a:highlight>
                <a:latin typeface="Courier New"/>
                <a:ea typeface="Courier New"/>
                <a:cs typeface="Courier New"/>
                <a:sym typeface="Courier New"/>
              </a:rPr>
              <a:t>i</a:t>
            </a:r>
            <a:r>
              <a:rPr lang="en-GB" sz="1000">
                <a:solidFill>
                  <a:srgbClr val="D4D4D4"/>
                </a:solidFill>
                <a:highlight>
                  <a:srgbClr val="1E1E1E"/>
                </a:highlight>
                <a:latin typeface="Courier New"/>
                <a:ea typeface="Courier New"/>
                <a:cs typeface="Courier New"/>
                <a:sym typeface="Courier New"/>
              </a:rPr>
              <a:t> </a:t>
            </a:r>
            <a:r>
              <a:rPr lang="en-GB" sz="1000">
                <a:solidFill>
                  <a:srgbClr val="C586C0"/>
                </a:solidFill>
                <a:highlight>
                  <a:srgbClr val="1E1E1E"/>
                </a:highlight>
                <a:latin typeface="Courier New"/>
                <a:ea typeface="Courier New"/>
                <a:cs typeface="Courier New"/>
                <a:sym typeface="Courier New"/>
              </a:rPr>
              <a:t>in</a:t>
            </a:r>
            <a:r>
              <a:rPr lang="en-GB" sz="1000">
                <a:solidFill>
                  <a:srgbClr val="D4D4D4"/>
                </a:solidFill>
                <a:highlight>
                  <a:srgbClr val="1E1E1E"/>
                </a:highlight>
                <a:latin typeface="Courier New"/>
                <a:ea typeface="Courier New"/>
                <a:cs typeface="Courier New"/>
                <a:sym typeface="Courier New"/>
              </a:rPr>
              <a:t> </a:t>
            </a:r>
            <a:r>
              <a:rPr lang="en-GB" sz="1000">
                <a:solidFill>
                  <a:srgbClr val="4EC9B0"/>
                </a:solidFill>
                <a:highlight>
                  <a:srgbClr val="1E1E1E"/>
                </a:highlight>
                <a:latin typeface="Courier New"/>
                <a:ea typeface="Courier New"/>
                <a:cs typeface="Courier New"/>
                <a:sym typeface="Courier New"/>
              </a:rPr>
              <a:t>range</a:t>
            </a:r>
            <a:r>
              <a:rPr lang="en-GB" sz="1000">
                <a:solidFill>
                  <a:srgbClr val="D4D4D4"/>
                </a:solidFill>
                <a:highlight>
                  <a:srgbClr val="1E1E1E"/>
                </a:highlight>
                <a:latin typeface="Courier New"/>
                <a:ea typeface="Courier New"/>
                <a:cs typeface="Courier New"/>
                <a:sym typeface="Courier New"/>
              </a:rPr>
              <a:t>(</a:t>
            </a:r>
            <a:r>
              <a:rPr lang="en-GB" sz="1000">
                <a:solidFill>
                  <a:srgbClr val="B5CEA8"/>
                </a:solidFill>
                <a:highlight>
                  <a:srgbClr val="1E1E1E"/>
                </a:highlight>
                <a:latin typeface="Courier New"/>
                <a:ea typeface="Courier New"/>
                <a:cs typeface="Courier New"/>
                <a:sym typeface="Courier New"/>
              </a:rPr>
              <a:t>0</a:t>
            </a:r>
            <a:r>
              <a:rPr lang="en-GB" sz="1000">
                <a:solidFill>
                  <a:srgbClr val="D4D4D4"/>
                </a:solidFill>
                <a:highlight>
                  <a:srgbClr val="1E1E1E"/>
                </a:highlight>
                <a:latin typeface="Courier New"/>
                <a:ea typeface="Courier New"/>
                <a:cs typeface="Courier New"/>
                <a:sym typeface="Courier New"/>
              </a:rPr>
              <a:t>,</a:t>
            </a:r>
            <a:r>
              <a:rPr lang="en-GB" sz="1000">
                <a:solidFill>
                  <a:srgbClr val="B5CEA8"/>
                </a:solidFill>
                <a:highlight>
                  <a:srgbClr val="1E1E1E"/>
                </a:highlight>
                <a:latin typeface="Courier New"/>
                <a:ea typeface="Courier New"/>
                <a:cs typeface="Courier New"/>
                <a:sym typeface="Courier New"/>
              </a:rPr>
              <a:t>5</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4D4D4"/>
                </a:solidFill>
                <a:highlight>
                  <a:srgbClr val="1E1E1E"/>
                </a:highlight>
                <a:latin typeface="Courier New"/>
                <a:ea typeface="Courier New"/>
                <a:cs typeface="Courier New"/>
                <a:sym typeface="Courier New"/>
              </a:rPr>
              <a:t>    </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 = </a:t>
            </a:r>
            <a:r>
              <a:rPr lang="en-GB" sz="1000">
                <a:solidFill>
                  <a:srgbClr val="DCDCAA"/>
                </a:solidFill>
                <a:highlight>
                  <a:srgbClr val="1E1E1E"/>
                </a:highlight>
                <a:latin typeface="Courier New"/>
                <a:ea typeface="Courier New"/>
                <a:cs typeface="Courier New"/>
                <a:sym typeface="Courier New"/>
              </a:rPr>
              <a:t>input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"Enter a friend's name: "</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4D4D4"/>
                </a:solidFill>
                <a:highlight>
                  <a:srgbClr val="1E1E1E"/>
                </a:highlight>
                <a:latin typeface="Courier New"/>
                <a:ea typeface="Courier New"/>
                <a:cs typeface="Courier New"/>
                <a:sym typeface="Courier New"/>
              </a:rPr>
              <a:t>    </a:t>
            </a: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#CHECK IF YOU HAVE ANY FRIENDS NOW?</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print_friends</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 Noah a 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DCDCAA"/>
                </a:solidFill>
                <a:highlight>
                  <a:srgbClr val="1E1E1E"/>
                </a:highlight>
                <a:latin typeface="Courier New"/>
                <a:ea typeface="Courier New"/>
                <a:cs typeface="Courier New"/>
                <a:sym typeface="Courier New"/>
              </a:rPr>
              <a:t>is_friend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"Noah"</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 </a:t>
            </a:r>
            <a:r>
              <a:rPr lang="en-GB" sz="1050">
                <a:solidFill>
                  <a:srgbClr val="CE9178"/>
                </a:solidFill>
                <a:highlight>
                  <a:srgbClr val="1E1E1E"/>
                </a:highlight>
                <a:latin typeface="Courier New"/>
                <a:ea typeface="Courier New"/>
                <a:cs typeface="Courier New"/>
                <a:sym typeface="Courier New"/>
              </a:rPr>
              <a:t>Maya</a:t>
            </a:r>
            <a:r>
              <a:rPr lang="en-GB" sz="1000">
                <a:solidFill>
                  <a:srgbClr val="CE9178"/>
                </a:solidFill>
                <a:highlight>
                  <a:srgbClr val="1E1E1E"/>
                </a:highlight>
                <a:latin typeface="Courier New"/>
                <a:ea typeface="Courier New"/>
                <a:cs typeface="Courier New"/>
                <a:sym typeface="Courier New"/>
              </a:rPr>
              <a:t>a 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DCDCAA"/>
                </a:solidFill>
                <a:highlight>
                  <a:srgbClr val="1E1E1E"/>
                </a:highlight>
                <a:latin typeface="Courier New"/>
                <a:ea typeface="Courier New"/>
                <a:cs typeface="Courier New"/>
                <a:sym typeface="Courier New"/>
              </a:rPr>
              <a:t>is_friend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Maya</a:t>
            </a:r>
            <a:r>
              <a:rPr lang="en-GB" sz="1000">
                <a:solidFill>
                  <a:srgbClr val="CE9178"/>
                </a:solidFill>
                <a:highlight>
                  <a:srgbClr val="1E1E1E"/>
                </a:highlight>
                <a:latin typeface="Courier New"/>
                <a:ea typeface="Courier New"/>
                <a:cs typeface="Courier New"/>
                <a:sym typeface="Courier New"/>
              </a:rPr>
              <a:t>"</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000"/>
          </a:p>
        </p:txBody>
      </p:sp>
      <p:pic>
        <p:nvPicPr>
          <p:cNvPr id="257" name="Google Shape;257;p32"/>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3 - News Feed</a:t>
            </a:r>
            <a:endParaRPr b="1"/>
          </a:p>
        </p:txBody>
      </p:sp>
      <p:sp>
        <p:nvSpPr>
          <p:cNvPr id="263" name="Google Shape;263;p33"/>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GB">
                <a:solidFill>
                  <a:schemeClr val="dk1"/>
                </a:solidFill>
              </a:rPr>
              <a:t>Trying to display the POSTS just doesn’t seem to work - it’s a MESS!</a:t>
            </a:r>
            <a:endParaRPr>
              <a:solidFill>
                <a:schemeClr val="dk1"/>
              </a:solidFill>
            </a:endParaRPr>
          </a:p>
          <a:p>
            <a:pPr indent="0" lvl="0" marL="0" rtl="0" algn="l">
              <a:lnSpc>
                <a:spcPct val="135714"/>
              </a:lnSpc>
              <a:spcBef>
                <a:spcPts val="0"/>
              </a:spcBef>
              <a:spcAft>
                <a:spcPts val="0"/>
              </a:spcAft>
              <a:buNone/>
            </a:pPr>
            <a:r>
              <a:rPr lang="en-GB">
                <a:solidFill>
                  <a:schemeClr val="dk1"/>
                </a:solidFill>
              </a:rPr>
              <a:t>There are just far too many to read and it doesn’t look pretty…</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a) Build a News Feed to display all Posts </a:t>
            </a:r>
            <a:endParaRPr>
              <a:solidFill>
                <a:schemeClr val="dk1"/>
              </a:solidFill>
            </a:endParaRPr>
          </a:p>
          <a:p>
            <a:pPr indent="0" lvl="0" marL="0" rtl="0" algn="l">
              <a:lnSpc>
                <a:spcPct val="135714"/>
              </a:lnSpc>
              <a:spcBef>
                <a:spcPts val="0"/>
              </a:spcBef>
              <a:spcAft>
                <a:spcPts val="0"/>
              </a:spcAft>
              <a:buNone/>
            </a:pPr>
            <a:r>
              <a:rPr lang="en-GB">
                <a:solidFill>
                  <a:schemeClr val="dk1"/>
                </a:solidFill>
              </a:rPr>
              <a:t>b) Build a News Feed to display only Posts from a Friend</a:t>
            </a:r>
            <a:endParaRPr>
              <a:solidFill>
                <a:schemeClr val="dk1"/>
              </a:solidFill>
            </a:endParaRPr>
          </a:p>
          <a:p>
            <a:pPr indent="0" lvl="0" marL="0" rtl="0" algn="l">
              <a:lnSpc>
                <a:spcPct val="135714"/>
              </a:lnSpc>
              <a:spcBef>
                <a:spcPts val="0"/>
              </a:spcBef>
              <a:spcAft>
                <a:spcPts val="0"/>
              </a:spcAft>
              <a:buNone/>
            </a:pPr>
            <a:r>
              <a:rPr lang="en-GB">
                <a:solidFill>
                  <a:schemeClr val="dk1"/>
                </a:solidFill>
              </a:rPr>
              <a:t>c) Build a News Feed to display only Posts from your Friends</a:t>
            </a:r>
            <a:endParaRPr>
              <a:solidFill>
                <a:schemeClr val="dk1"/>
              </a:solidFill>
            </a:endParaRPr>
          </a:p>
          <a:p>
            <a:pPr indent="0" lvl="0" marL="0" rtl="0" algn="l">
              <a:lnSpc>
                <a:spcPct val="135714"/>
              </a:lnSpc>
              <a:spcBef>
                <a:spcPts val="0"/>
              </a:spcBef>
              <a:spcAft>
                <a:spcPts val="0"/>
              </a:spcAft>
              <a:buNone/>
            </a:pPr>
            <a:r>
              <a:rPr lang="en-GB">
                <a:solidFill>
                  <a:schemeClr val="dk1"/>
                </a:solidFill>
              </a:rPr>
              <a:t>d) Build a News Feed to display only the last 20 Posts </a:t>
            </a:r>
            <a:endParaRPr>
              <a:solidFill>
                <a:schemeClr val="dk1"/>
              </a:solidFill>
            </a:endParaRPr>
          </a:p>
          <a:p>
            <a:pPr indent="0" lvl="0" marL="0" rtl="0" algn="l">
              <a:lnSpc>
                <a:spcPct val="135714"/>
              </a:lnSpc>
              <a:spcBef>
                <a:spcPts val="0"/>
              </a:spcBef>
              <a:spcAft>
                <a:spcPts val="0"/>
              </a:spcAft>
              <a:buNone/>
            </a:pPr>
            <a:r>
              <a:rPr lang="en-GB">
                <a:solidFill>
                  <a:schemeClr val="dk1"/>
                </a:solidFill>
              </a:rPr>
              <a:t>from all your Friends</a:t>
            </a:r>
            <a:endParaRPr>
              <a:solidFill>
                <a:schemeClr val="dk1"/>
              </a:solidFill>
            </a:endParaRPr>
          </a:p>
          <a:p>
            <a:pPr indent="0" lvl="0" marL="0" rtl="0" algn="l">
              <a:lnSpc>
                <a:spcPct val="135714"/>
              </a:lnSpc>
              <a:spcBef>
                <a:spcPts val="0"/>
              </a:spcBef>
              <a:spcAft>
                <a:spcPts val="0"/>
              </a:spcAft>
              <a:buNone/>
            </a:pPr>
            <a:r>
              <a:t/>
            </a:r>
            <a:endParaRPr/>
          </a:p>
        </p:txBody>
      </p:sp>
      <p:sp>
        <p:nvSpPr>
          <p:cNvPr id="264" name="Google Shape;264;p33"/>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65" name="Google Shape;265;p33"/>
          <p:cNvSpPr txBox="1"/>
          <p:nvPr>
            <p:ph idx="2" type="body"/>
          </p:nvPr>
        </p:nvSpPr>
        <p:spPr>
          <a:xfrm>
            <a:off x="5238750" y="2339925"/>
            <a:ext cx="3504900" cy="25464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loop through the posts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check which user posted the msg</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check if a user is a friend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"Jackie"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pic>
        <p:nvPicPr>
          <p:cNvPr id="266" name="Google Shape;266;p33"/>
          <p:cNvPicPr preferRelativeResize="0"/>
          <p:nvPr/>
        </p:nvPicPr>
        <p:blipFill>
          <a:blip r:embed="rId3">
            <a:alphaModFix/>
          </a:blip>
          <a:stretch>
            <a:fillRect/>
          </a:stretch>
        </p:blipFill>
        <p:spPr>
          <a:xfrm>
            <a:off x="2314575" y="3429000"/>
            <a:ext cx="1381125" cy="138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3 - News Feed</a:t>
            </a:r>
            <a:endParaRPr b="1"/>
          </a:p>
        </p:txBody>
      </p:sp>
      <p:sp>
        <p:nvSpPr>
          <p:cNvPr id="272" name="Google Shape;272;p34"/>
          <p:cNvSpPr txBox="1"/>
          <p:nvPr>
            <p:ph idx="2" type="body"/>
          </p:nvPr>
        </p:nvSpPr>
        <p:spPr>
          <a:xfrm>
            <a:off x="311625" y="1152475"/>
            <a:ext cx="38223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#b)</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Noah ONLY"</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 </a:t>
            </a:r>
            <a:r>
              <a:rPr lang="en-GB" sz="1050">
                <a:solidFill>
                  <a:srgbClr val="CE9178"/>
                </a:solidFill>
                <a:highlight>
                  <a:srgbClr val="1E1E1E"/>
                </a:highlight>
                <a:latin typeface="Courier New"/>
                <a:ea typeface="Courier New"/>
                <a:cs typeface="Courier New"/>
                <a:sym typeface="Courier New"/>
              </a:rPr>
              <a:t>"Noah"</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p:txBody>
      </p:sp>
      <p:sp>
        <p:nvSpPr>
          <p:cNvPr id="273" name="Google Shape;273;p34"/>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74" name="Google Shape;274;p34"/>
          <p:cNvSpPr txBox="1"/>
          <p:nvPr>
            <p:ph idx="2" type="body"/>
          </p:nvPr>
        </p:nvSpPr>
        <p:spPr>
          <a:xfrm>
            <a:off x="4267200" y="1152475"/>
            <a:ext cx="45651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#c)</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FRIENDS ONLY"</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TOP 20"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a:t>
            </a:r>
            <a:r>
              <a:rPr lang="en-GB" sz="1050">
                <a:solidFill>
                  <a:srgbClr val="569CD6"/>
                </a:solidFill>
                <a:highlight>
                  <a:srgbClr val="1E1E1E"/>
                </a:highlight>
                <a:latin typeface="Courier New"/>
                <a:ea typeface="Courier New"/>
                <a:cs typeface="Courier New"/>
                <a:sym typeface="Courier New"/>
              </a:rPr>
              <a:t>and</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&lt; </a:t>
            </a:r>
            <a:r>
              <a:rPr lang="en-GB" sz="1050">
                <a:solidFill>
                  <a:srgbClr val="B5CEA8"/>
                </a:solidFill>
                <a:highlight>
                  <a:srgbClr val="1E1E1E"/>
                </a:highlight>
                <a:latin typeface="Courier New"/>
                <a:ea typeface="Courier New"/>
                <a:cs typeface="Courier New"/>
                <a:sym typeface="Courier New"/>
              </a:rPr>
              <a:t>20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1</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000"/>
          </a:p>
        </p:txBody>
      </p:sp>
      <p:pic>
        <p:nvPicPr>
          <p:cNvPr id="275" name="Google Shape;275;p34"/>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79" name="Shape 279"/>
        <p:cNvGrpSpPr/>
        <p:nvPr/>
      </p:nvGrpSpPr>
      <p:grpSpPr>
        <a:xfrm>
          <a:off x="0" y="0"/>
          <a:ext cx="0" cy="0"/>
          <a:chOff x="0" y="0"/>
          <a:chExt cx="0" cy="0"/>
        </a:xfrm>
      </p:grpSpPr>
      <p:sp>
        <p:nvSpPr>
          <p:cNvPr id="280" name="Google Shape;280;p3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Task 4 - Add and Like Posts</a:t>
            </a:r>
            <a:endParaRPr b="1"/>
          </a:p>
        </p:txBody>
      </p:sp>
      <p:sp>
        <p:nvSpPr>
          <p:cNvPr id="281" name="Google Shape;281;p35"/>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GB">
                <a:solidFill>
                  <a:schemeClr val="dk1"/>
                </a:solidFill>
              </a:rPr>
              <a:t>Time to start interacting with the world!</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    a) Add a Post</a:t>
            </a:r>
            <a:endParaRPr>
              <a:solidFill>
                <a:schemeClr val="dk1"/>
              </a:solidFill>
            </a:endParaRPr>
          </a:p>
          <a:p>
            <a:pPr indent="0" lvl="0" marL="0" rtl="0" algn="l">
              <a:lnSpc>
                <a:spcPct val="135714"/>
              </a:lnSpc>
              <a:spcBef>
                <a:spcPts val="0"/>
              </a:spcBef>
              <a:spcAft>
                <a:spcPts val="0"/>
              </a:spcAft>
              <a:buNone/>
            </a:pPr>
            <a:r>
              <a:rPr lang="en-GB">
                <a:solidFill>
                  <a:schemeClr val="dk1"/>
                </a:solidFill>
              </a:rPr>
              <a:t>    b) Like the Post you Added</a:t>
            </a:r>
            <a:endParaRPr>
              <a:solidFill>
                <a:schemeClr val="dk1"/>
              </a:solidFill>
            </a:endParaRPr>
          </a:p>
          <a:p>
            <a:pPr indent="0" lvl="0" marL="0" rtl="0" algn="l">
              <a:lnSpc>
                <a:spcPct val="135714"/>
              </a:lnSpc>
              <a:spcBef>
                <a:spcPts val="0"/>
              </a:spcBef>
              <a:spcAft>
                <a:spcPts val="0"/>
              </a:spcAft>
              <a:buNone/>
            </a:pPr>
            <a:r>
              <a:rPr lang="en-GB">
                <a:solidFill>
                  <a:schemeClr val="dk1"/>
                </a:solidFill>
              </a:rPr>
              <a:t>    c) Like all Posts from a Friend</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p>
        </p:txBody>
      </p:sp>
      <p:sp>
        <p:nvSpPr>
          <p:cNvPr id="282" name="Google Shape;282;p35"/>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83" name="Google Shape;283;p35"/>
          <p:cNvSpPr txBox="1"/>
          <p:nvPr>
            <p:ph idx="2" type="body"/>
          </p:nvPr>
        </p:nvSpPr>
        <p:spPr>
          <a:xfrm>
            <a:off x="4667250" y="3025725"/>
            <a:ext cx="4000500" cy="1736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add a post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add_post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"User"</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"Your Message Here"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see the likes of a post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].likes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pic>
        <p:nvPicPr>
          <p:cNvPr id="284" name="Google Shape;284;p35"/>
          <p:cNvPicPr preferRelativeResize="0"/>
          <p:nvPr/>
        </p:nvPicPr>
        <p:blipFill>
          <a:blip r:embed="rId3">
            <a:alphaModFix/>
          </a:blip>
          <a:stretch>
            <a:fillRect/>
          </a:stretch>
        </p:blipFill>
        <p:spPr>
          <a:xfrm>
            <a:off x="1952625" y="3438450"/>
            <a:ext cx="1323975" cy="13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88" name="Shape 288"/>
        <p:cNvGrpSpPr/>
        <p:nvPr/>
      </p:nvGrpSpPr>
      <p:grpSpPr>
        <a:xfrm>
          <a:off x="0" y="0"/>
          <a:ext cx="0" cy="0"/>
          <a:chOff x="0" y="0"/>
          <a:chExt cx="0" cy="0"/>
        </a:xfrm>
      </p:grpSpPr>
      <p:sp>
        <p:nvSpPr>
          <p:cNvPr id="289" name="Google Shape;289;p3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4 - Add and Like Posts</a:t>
            </a:r>
            <a:endParaRPr b="1"/>
          </a:p>
        </p:txBody>
      </p:sp>
      <p:sp>
        <p:nvSpPr>
          <p:cNvPr id="290" name="Google Shape;290;p36"/>
          <p:cNvSpPr txBox="1"/>
          <p:nvPr>
            <p:ph idx="2" type="body"/>
          </p:nvPr>
        </p:nvSpPr>
        <p:spPr>
          <a:xfrm>
            <a:off x="311625" y="1152475"/>
            <a:ext cx="85206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#a)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add_post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"Noah"</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"Hey Guys Whatsuuuuuuuuuuuupppppp"</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#b) Like a Post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].likes += </a:t>
            </a:r>
            <a:r>
              <a:rPr lang="en-GB" sz="1050">
                <a:solidFill>
                  <a:srgbClr val="B5CEA8"/>
                </a:solidFill>
                <a:highlight>
                  <a:srgbClr val="1E1E1E"/>
                </a:highlight>
                <a:latin typeface="Courier New"/>
                <a:ea typeface="Courier New"/>
                <a:cs typeface="Courier New"/>
                <a:sym typeface="Courier New"/>
              </a:rPr>
              <a:t>100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#c) Like all Posts from a Friend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 </a:t>
            </a:r>
            <a:r>
              <a:rPr lang="en-GB" sz="1050">
                <a:solidFill>
                  <a:srgbClr val="CE9178"/>
                </a:solidFill>
                <a:highlight>
                  <a:srgbClr val="1E1E1E"/>
                </a:highlight>
                <a:latin typeface="Courier New"/>
                <a:ea typeface="Courier New"/>
                <a:cs typeface="Courier New"/>
                <a:sym typeface="Courier New"/>
              </a:rPr>
              <a:t>"Isla"</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.likes += </a:t>
            </a:r>
            <a:r>
              <a:rPr lang="en-GB" sz="1050">
                <a:solidFill>
                  <a:srgbClr val="B5CEA8"/>
                </a:solidFill>
                <a:highlight>
                  <a:srgbClr val="1E1E1E"/>
                </a:highlight>
                <a:latin typeface="Courier New"/>
                <a:ea typeface="Courier New"/>
                <a:cs typeface="Courier New"/>
                <a:sym typeface="Courier New"/>
              </a:rPr>
              <a:t>100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p:txBody>
      </p:sp>
      <p:sp>
        <p:nvSpPr>
          <p:cNvPr id="291" name="Google Shape;291;p36"/>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pic>
        <p:nvPicPr>
          <p:cNvPr id="292" name="Google Shape;292;p36"/>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96" name="Shape 296"/>
        <p:cNvGrpSpPr/>
        <p:nvPr/>
      </p:nvGrpSpPr>
      <p:grpSpPr>
        <a:xfrm>
          <a:off x="0" y="0"/>
          <a:ext cx="0" cy="0"/>
          <a:chOff x="0" y="0"/>
          <a:chExt cx="0" cy="0"/>
        </a:xfrm>
      </p:grpSpPr>
      <p:sp>
        <p:nvSpPr>
          <p:cNvPr id="297" name="Google Shape;297;p3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Extension Ideas</a:t>
            </a:r>
            <a:endParaRPr b="1"/>
          </a:p>
        </p:txBody>
      </p:sp>
      <p:sp>
        <p:nvSpPr>
          <p:cNvPr id="298" name="Google Shape;298;p37"/>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None/>
            </a:pPr>
            <a:r>
              <a:rPr lang="en-GB">
                <a:solidFill>
                  <a:schemeClr val="dk1"/>
                </a:solidFill>
              </a:rPr>
              <a:t>1.	Change the names of the 20 Users and change the Random Messages</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2.	Generate 200 Random Posts instead of 100</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3.	Change the way the Post is displayed to look nicer</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4.	Make sure that no Post is repeated by the same User</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5.	Have you noticed that there is a bug? When you add a new post, it is displayed last in your feed instead of first. Modify the Post class to save the full timestamp, and sort the posts before displaying them.</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p>
        </p:txBody>
      </p:sp>
      <p:sp>
        <p:nvSpPr>
          <p:cNvPr id="299" name="Google Shape;299;p37"/>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pic>
        <p:nvPicPr>
          <p:cNvPr id="300" name="Google Shape;300;p37"/>
          <p:cNvPicPr preferRelativeResize="0"/>
          <p:nvPr/>
        </p:nvPicPr>
        <p:blipFill/>
        <p:spPr>
          <a:xfrm>
            <a:off x="7653800" y="3770125"/>
            <a:ext cx="1102075" cy="110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04" name="Shape 304"/>
        <p:cNvGrpSpPr/>
        <p:nvPr/>
      </p:nvGrpSpPr>
      <p:grpSpPr>
        <a:xfrm>
          <a:off x="0" y="0"/>
          <a:ext cx="0" cy="0"/>
          <a:chOff x="0" y="0"/>
          <a:chExt cx="0" cy="0"/>
        </a:xfrm>
      </p:grpSpPr>
      <p:sp>
        <p:nvSpPr>
          <p:cNvPr id="305" name="Google Shape;305;p3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TEST - Does it work?</a:t>
            </a:r>
            <a:endParaRPr b="1"/>
          </a:p>
        </p:txBody>
      </p:sp>
      <p:sp>
        <p:nvSpPr>
          <p:cNvPr id="306" name="Google Shape;306;p38"/>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Hopefully, as you built each piece of functionality, you tested it and checked that it worked.</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Now… let’s deliver it to the customer!</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Invite someone from another team to check what you have built:</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Does it work? </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 they like it? </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 they want you to change anything in the next version?</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307" name="Google Shape;307;p38"/>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sp>
        <p:nvSpPr>
          <p:cNvPr id="308" name="Google Shape;308;p38"/>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CHECK </a:t>
            </a:r>
            <a:r>
              <a:rPr lang="en-GB" sz="2000"/>
              <a:t>- 5 mins</a:t>
            </a:r>
            <a:endParaRPr sz="2000"/>
          </a:p>
        </p:txBody>
      </p:sp>
      <p:pic>
        <p:nvPicPr>
          <p:cNvPr id="309" name="Google Shape;309;p38"/>
          <p:cNvPicPr preferRelativeResize="0"/>
          <p:nvPr/>
        </p:nvPicPr>
        <p:blipFill>
          <a:blip r:embed="rId4">
            <a:alphaModFix/>
          </a:blip>
          <a:stretch>
            <a:fillRect/>
          </a:stretch>
        </p:blipFill>
        <p:spPr>
          <a:xfrm>
            <a:off x="3119525" y="2192600"/>
            <a:ext cx="1247725" cy="124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Retrospective</a:t>
            </a:r>
            <a:endParaRPr b="1"/>
          </a:p>
        </p:txBody>
      </p:sp>
      <p:sp>
        <p:nvSpPr>
          <p:cNvPr id="315" name="Google Shape;315;p39"/>
          <p:cNvSpPr txBox="1"/>
          <p:nvPr/>
        </p:nvSpPr>
        <p:spPr>
          <a:xfrm>
            <a:off x="5676900" y="451175"/>
            <a:ext cx="3078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ACT / ADJUST </a:t>
            </a:r>
            <a:r>
              <a:rPr lang="en-GB" sz="2000"/>
              <a:t>- 10 mins</a:t>
            </a:r>
            <a:endParaRPr sz="2000"/>
          </a:p>
        </p:txBody>
      </p:sp>
      <p:sp>
        <p:nvSpPr>
          <p:cNvPr id="316" name="Google Shape;316;p3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600">
                <a:solidFill>
                  <a:schemeClr val="dk1"/>
                </a:solidFill>
                <a:highlight>
                  <a:srgbClr val="FFFFFF"/>
                </a:highlight>
              </a:rPr>
              <a:t>A Retrospective is </a:t>
            </a:r>
            <a:r>
              <a:rPr lang="en-GB" sz="1600">
                <a:solidFill>
                  <a:schemeClr val="dk1"/>
                </a:solidFill>
                <a:highlight>
                  <a:srgbClr val="FFFFFF"/>
                </a:highlight>
              </a:rPr>
              <a:t>when</a:t>
            </a:r>
            <a:r>
              <a:rPr lang="en-GB" sz="1600">
                <a:solidFill>
                  <a:schemeClr val="dk1"/>
                </a:solidFill>
                <a:highlight>
                  <a:srgbClr val="FFFFFF"/>
                </a:highlight>
              </a:rPr>
              <a:t> a team reflects on the past to improve the future.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457200" rtl="0" algn="l">
              <a:lnSpc>
                <a:spcPct val="100000"/>
              </a:lnSpc>
              <a:spcBef>
                <a:spcPts val="0"/>
              </a:spcBef>
              <a:spcAft>
                <a:spcPts val="0"/>
              </a:spcAft>
              <a:buNone/>
            </a:pPr>
            <a:r>
              <a:rPr lang="en-GB" sz="1600">
                <a:solidFill>
                  <a:schemeClr val="dk1"/>
                </a:solidFill>
                <a:highlight>
                  <a:srgbClr val="FFFFFF"/>
                </a:highlight>
              </a:rPr>
              <a:t>We think about:</a:t>
            </a:r>
            <a:endParaRPr sz="1600">
              <a:solidFill>
                <a:schemeClr val="dk1"/>
              </a:solidFill>
              <a:highlight>
                <a:srgbClr val="FFFFFF"/>
              </a:highlight>
            </a:endParaRPr>
          </a:p>
          <a:p>
            <a:pPr indent="-330200" lvl="0" marL="914400" rtl="0" algn="l">
              <a:lnSpc>
                <a:spcPct val="100000"/>
              </a:lnSpc>
              <a:spcBef>
                <a:spcPts val="0"/>
              </a:spcBef>
              <a:spcAft>
                <a:spcPts val="0"/>
              </a:spcAft>
              <a:buClr>
                <a:schemeClr val="dk1"/>
              </a:buClr>
              <a:buSzPts val="1600"/>
              <a:buChar char="●"/>
            </a:pPr>
            <a:r>
              <a:rPr lang="en-GB" sz="1600">
                <a:solidFill>
                  <a:schemeClr val="dk1"/>
                </a:solidFill>
                <a:highlight>
                  <a:srgbClr val="FFFFFF"/>
                </a:highlight>
              </a:rPr>
              <a:t>What worked well</a:t>
            </a:r>
            <a:endParaRPr sz="1600">
              <a:solidFill>
                <a:schemeClr val="dk1"/>
              </a:solidFill>
              <a:highlight>
                <a:srgbClr val="FFFFFF"/>
              </a:highlight>
            </a:endParaRPr>
          </a:p>
          <a:p>
            <a:pPr indent="-330200" lvl="0" marL="914400" rtl="0" algn="l">
              <a:lnSpc>
                <a:spcPct val="100000"/>
              </a:lnSpc>
              <a:spcBef>
                <a:spcPts val="0"/>
              </a:spcBef>
              <a:spcAft>
                <a:spcPts val="0"/>
              </a:spcAft>
              <a:buClr>
                <a:schemeClr val="dk1"/>
              </a:buClr>
              <a:buSzPts val="1600"/>
              <a:buChar char="●"/>
            </a:pPr>
            <a:r>
              <a:rPr lang="en-GB" sz="1600">
                <a:solidFill>
                  <a:schemeClr val="dk1"/>
                </a:solidFill>
                <a:highlight>
                  <a:srgbClr val="FFFFFF"/>
                </a:highlight>
              </a:rPr>
              <a:t>What didn’t work so well</a:t>
            </a:r>
            <a:endParaRPr sz="1600">
              <a:solidFill>
                <a:schemeClr val="dk1"/>
              </a:solidFill>
              <a:highlight>
                <a:srgbClr val="FFFFFF"/>
              </a:highlight>
            </a:endParaRPr>
          </a:p>
          <a:p>
            <a:pPr indent="-330200" lvl="0" marL="914400" rtl="0" algn="l">
              <a:lnSpc>
                <a:spcPct val="100000"/>
              </a:lnSpc>
              <a:spcBef>
                <a:spcPts val="0"/>
              </a:spcBef>
              <a:spcAft>
                <a:spcPts val="0"/>
              </a:spcAft>
              <a:buClr>
                <a:schemeClr val="dk1"/>
              </a:buClr>
              <a:buSzPts val="1600"/>
              <a:buChar char="●"/>
            </a:pPr>
            <a:r>
              <a:rPr lang="en-GB" sz="1600">
                <a:solidFill>
                  <a:schemeClr val="dk1"/>
                </a:solidFill>
                <a:highlight>
                  <a:srgbClr val="FFFFFF"/>
                </a:highlight>
              </a:rPr>
              <a:t>What we can change</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GB" sz="1600">
                <a:solidFill>
                  <a:schemeClr val="dk1"/>
                </a:solidFill>
                <a:highlight>
                  <a:srgbClr val="FFFFFF"/>
                </a:highlight>
              </a:rPr>
              <a:t>In your groups of 4, write down 3 thoughts on post-it-notes and put </a:t>
            </a:r>
            <a:r>
              <a:rPr lang="en-GB" sz="1600">
                <a:solidFill>
                  <a:schemeClr val="dk1"/>
                </a:solidFill>
                <a:highlight>
                  <a:srgbClr val="FFFFFF"/>
                </a:highlight>
              </a:rPr>
              <a:t>theme</a:t>
            </a:r>
            <a:r>
              <a:rPr lang="en-GB" sz="1600">
                <a:solidFill>
                  <a:schemeClr val="dk1"/>
                </a:solidFill>
                <a:highlight>
                  <a:srgbClr val="FFFFFF"/>
                </a:highlight>
              </a:rPr>
              <a:t> up near the emoticon which describes how it made you feel:</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p:txBody>
      </p:sp>
      <p:pic>
        <p:nvPicPr>
          <p:cNvPr id="317" name="Google Shape;317;p39"/>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pic>
        <p:nvPicPr>
          <p:cNvPr id="318" name="Google Shape;318;p39"/>
          <p:cNvPicPr preferRelativeResize="0"/>
          <p:nvPr/>
        </p:nvPicPr>
        <p:blipFill/>
        <p:spPr>
          <a:xfrm>
            <a:off x="574650" y="3616250"/>
            <a:ext cx="5670150" cy="112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22" name="Shape 322"/>
        <p:cNvGrpSpPr/>
        <p:nvPr/>
      </p:nvGrpSpPr>
      <p:grpSpPr>
        <a:xfrm>
          <a:off x="0" y="0"/>
          <a:ext cx="0" cy="0"/>
          <a:chOff x="0" y="0"/>
          <a:chExt cx="0" cy="0"/>
        </a:xfrm>
      </p:grpSpPr>
      <p:pic>
        <p:nvPicPr>
          <p:cNvPr id="323" name="Google Shape;323;p40"/>
          <p:cNvPicPr preferRelativeResize="0"/>
          <p:nvPr/>
        </p:nvPicPr>
        <p:blipFill>
          <a:blip r:embed="rId3">
            <a:alphaModFix/>
          </a:blip>
          <a:stretch>
            <a:fillRect/>
          </a:stretch>
        </p:blipFill>
        <p:spPr>
          <a:xfrm>
            <a:off x="1159925" y="292625"/>
            <a:ext cx="6819112" cy="4546075"/>
          </a:xfrm>
          <a:prstGeom prst="rect">
            <a:avLst/>
          </a:prstGeom>
          <a:noFill/>
          <a:ln cap="flat" cmpd="sng" w="28575">
            <a:solidFill>
              <a:schemeClr val="dk2"/>
            </a:solidFill>
            <a:prstDash val="solid"/>
            <a:round/>
            <a:headEnd len="sm" w="sm" type="none"/>
            <a:tailEnd len="sm" w="sm" type="none"/>
          </a:ln>
        </p:spPr>
      </p:pic>
      <p:sp>
        <p:nvSpPr>
          <p:cNvPr id="324" name="Google Shape;324;p40"/>
          <p:cNvSpPr txBox="1"/>
          <p:nvPr>
            <p:ph type="title"/>
          </p:nvPr>
        </p:nvSpPr>
        <p:spPr>
          <a:xfrm>
            <a:off x="6064800" y="4083575"/>
            <a:ext cx="17268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2720"/>
              <a:t>THE END</a:t>
            </a:r>
            <a:endParaRPr b="1" sz="27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28" name="Shape 328"/>
        <p:cNvGrpSpPr/>
        <p:nvPr/>
      </p:nvGrpSpPr>
      <p:grpSpPr>
        <a:xfrm>
          <a:off x="0" y="0"/>
          <a:ext cx="0" cy="0"/>
          <a:chOff x="0" y="0"/>
          <a:chExt cx="0" cy="0"/>
        </a:xfrm>
      </p:grpSpPr>
      <p:sp>
        <p:nvSpPr>
          <p:cNvPr id="329" name="Google Shape;329;p4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Feedback Forms</a:t>
            </a:r>
            <a:endParaRPr/>
          </a:p>
        </p:txBody>
      </p:sp>
      <p:sp>
        <p:nvSpPr>
          <p:cNvPr id="330" name="Google Shape;330;p41"/>
          <p:cNvSpPr txBox="1"/>
          <p:nvPr>
            <p:ph idx="1" type="body"/>
          </p:nvPr>
        </p:nvSpPr>
        <p:spPr>
          <a:xfrm>
            <a:off x="311700" y="1152475"/>
            <a:ext cx="8520600" cy="3416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Please </a:t>
            </a:r>
            <a:r>
              <a:rPr lang="en-GB">
                <a:solidFill>
                  <a:schemeClr val="dk1"/>
                </a:solidFill>
              </a:rPr>
              <a:t>give your honest feedback on today’s session so that we can improve for </a:t>
            </a:r>
            <a:r>
              <a:rPr lang="en-GB">
                <a:solidFill>
                  <a:schemeClr val="dk1"/>
                </a:solidFill>
              </a:rPr>
              <a:t>future</a:t>
            </a:r>
            <a:r>
              <a:rPr lang="en-GB">
                <a:solidFill>
                  <a:schemeClr val="dk1"/>
                </a:solidFill>
              </a:rPr>
              <a:t> sessions!</a:t>
            </a:r>
            <a:endParaRPr>
              <a:solidFill>
                <a:schemeClr val="dk1"/>
              </a:solidFill>
            </a:endParaRPr>
          </a:p>
          <a:p>
            <a:pPr indent="0" lvl="0" marL="0" rtl="0" algn="l">
              <a:spcBef>
                <a:spcPts val="1200"/>
              </a:spcBef>
              <a:spcAft>
                <a:spcPts val="1200"/>
              </a:spcAft>
              <a:buNone/>
            </a:pPr>
            <a:r>
              <a:rPr lang="en-GB" sz="2200" u="sng">
                <a:solidFill>
                  <a:schemeClr val="hlink"/>
                </a:solidFill>
                <a:hlinkClick r:id="rId3"/>
              </a:rPr>
              <a:t>https://tinyurl.com/LauriannStem</a:t>
            </a:r>
            <a:r>
              <a:rPr lang="en-GB" sz="2200"/>
              <a:t> </a:t>
            </a:r>
            <a:endParaRPr sz="2200"/>
          </a:p>
        </p:txBody>
      </p:sp>
      <p:pic>
        <p:nvPicPr>
          <p:cNvPr id="331" name="Google Shape;331;p41"/>
          <p:cNvPicPr preferRelativeResize="0"/>
          <p:nvPr/>
        </p:nvPicPr>
        <p:blipFill>
          <a:blip r:embed="rId4">
            <a:alphaModFix/>
          </a:blip>
          <a:stretch>
            <a:fillRect/>
          </a:stretch>
        </p:blipFill>
        <p:spPr>
          <a:xfrm>
            <a:off x="6557963" y="2309813"/>
            <a:ext cx="2085975" cy="208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Outline of the Session</a:t>
            </a:r>
            <a:endParaRPr/>
          </a:p>
        </p:txBody>
      </p:sp>
      <p:sp>
        <p:nvSpPr>
          <p:cNvPr id="74" name="Google Shape;74;p15"/>
          <p:cNvSpPr txBox="1"/>
          <p:nvPr>
            <p:ph idx="2" type="body"/>
          </p:nvPr>
        </p:nvSpPr>
        <p:spPr>
          <a:xfrm>
            <a:off x="311625" y="1152475"/>
            <a:ext cx="8520600" cy="36750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1371600" rtl="0" algn="l">
              <a:lnSpc>
                <a:spcPct val="100000"/>
              </a:lnSpc>
              <a:spcBef>
                <a:spcPts val="0"/>
              </a:spcBef>
              <a:spcAft>
                <a:spcPts val="0"/>
              </a:spcAft>
              <a:buNone/>
            </a:pPr>
            <a:r>
              <a:rPr lang="en-GB" sz="2100">
                <a:solidFill>
                  <a:schemeClr val="dk1"/>
                </a:solidFill>
              </a:rPr>
              <a:t>About Me and My Job</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Software Development in the Real World</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DIY - Do It Yourself!</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828800" rtl="0" algn="l">
              <a:lnSpc>
                <a:spcPct val="100000"/>
              </a:lnSpc>
              <a:spcBef>
                <a:spcPts val="0"/>
              </a:spcBef>
              <a:spcAft>
                <a:spcPts val="0"/>
              </a:spcAft>
              <a:buNone/>
            </a:pPr>
            <a:r>
              <a:rPr b="1" lang="en-GB" sz="2100">
                <a:solidFill>
                  <a:schemeClr val="dk1"/>
                </a:solidFill>
                <a:highlight>
                  <a:srgbClr val="F4CCCC"/>
                </a:highlight>
              </a:rPr>
              <a:t>Build a FakeBook News Feed</a:t>
            </a:r>
            <a:endParaRPr b="1"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Design</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Code</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Test</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Evaluate</a:t>
            </a:r>
            <a:endParaRPr sz="2100">
              <a:solidFill>
                <a:schemeClr val="dk1"/>
              </a:solidFill>
              <a:highlight>
                <a:srgbClr val="F4CCCC"/>
              </a:highlight>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Feedback</a:t>
            </a:r>
            <a:endParaRPr sz="2100">
              <a:solidFill>
                <a:schemeClr val="dk1"/>
              </a:solidFill>
            </a:endParaRPr>
          </a:p>
        </p:txBody>
      </p:sp>
      <p:pic>
        <p:nvPicPr>
          <p:cNvPr id="75" name="Google Shape;75;p15"/>
          <p:cNvPicPr preferRelativeResize="0"/>
          <p:nvPr/>
        </p:nvPicPr>
        <p:blipFill>
          <a:blip r:embed="rId3">
            <a:alphaModFix/>
          </a:blip>
          <a:stretch>
            <a:fillRect/>
          </a:stretch>
        </p:blipFill>
        <p:spPr>
          <a:xfrm>
            <a:off x="481000" y="1280425"/>
            <a:ext cx="914400" cy="914400"/>
          </a:xfrm>
          <a:prstGeom prst="rect">
            <a:avLst/>
          </a:prstGeom>
          <a:noFill/>
          <a:ln>
            <a:noFill/>
          </a:ln>
        </p:spPr>
      </p:pic>
      <p:pic>
        <p:nvPicPr>
          <p:cNvPr id="76" name="Google Shape;76;p15"/>
          <p:cNvPicPr preferRelativeResize="0"/>
          <p:nvPr/>
        </p:nvPicPr>
        <p:blipFill>
          <a:blip r:embed="rId4">
            <a:alphaModFix/>
          </a:blip>
          <a:stretch>
            <a:fillRect/>
          </a:stretch>
        </p:blipFill>
        <p:spPr>
          <a:xfrm>
            <a:off x="481000" y="3785125"/>
            <a:ext cx="914400" cy="914400"/>
          </a:xfrm>
          <a:prstGeom prst="rect">
            <a:avLst/>
          </a:prstGeom>
          <a:noFill/>
          <a:ln>
            <a:noFill/>
          </a:ln>
        </p:spPr>
      </p:pic>
      <p:pic>
        <p:nvPicPr>
          <p:cNvPr id="77" name="Google Shape;77;p15"/>
          <p:cNvPicPr preferRelativeResize="0"/>
          <p:nvPr/>
        </p:nvPicPr>
        <p:blipFill>
          <a:blip r:embed="rId5">
            <a:alphaModFix/>
          </a:blip>
          <a:stretch>
            <a:fillRect/>
          </a:stretch>
        </p:blipFill>
        <p:spPr>
          <a:xfrm>
            <a:off x="481000" y="2532775"/>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Me - Jackie</a:t>
            </a:r>
            <a:endParaRPr b="1"/>
          </a:p>
        </p:txBody>
      </p:sp>
      <p:sp>
        <p:nvSpPr>
          <p:cNvPr id="83" name="Google Shape;83;p16"/>
          <p:cNvSpPr txBox="1"/>
          <p:nvPr>
            <p:ph idx="2" type="body"/>
          </p:nvPr>
        </p:nvSpPr>
        <p:spPr>
          <a:xfrm>
            <a:off x="311625" y="1152475"/>
            <a:ext cx="8520600" cy="3728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I work as a </a:t>
            </a:r>
            <a:r>
              <a:rPr b="1" lang="en-GB" sz="1500">
                <a:solidFill>
                  <a:srgbClr val="222222"/>
                </a:solidFill>
                <a:highlight>
                  <a:srgbClr val="FFFFFF"/>
                </a:highlight>
              </a:rPr>
              <a:t>Software Developer</a:t>
            </a:r>
            <a:r>
              <a:rPr lang="en-GB" sz="1500">
                <a:solidFill>
                  <a:srgbClr val="222222"/>
                </a:solidFill>
                <a:highlight>
                  <a:srgbClr val="FFFFFF"/>
                </a:highlight>
              </a:rPr>
              <a:t> at </a:t>
            </a:r>
            <a:r>
              <a:rPr b="1" lang="en-GB" sz="1500">
                <a:solidFill>
                  <a:srgbClr val="222222"/>
                </a:solidFill>
                <a:highlight>
                  <a:srgbClr val="FFFFFF"/>
                </a:highlight>
              </a:rPr>
              <a:t>Credit Suisse</a:t>
            </a:r>
            <a:r>
              <a:rPr lang="en-GB" sz="1500">
                <a:solidFill>
                  <a:srgbClr val="222222"/>
                </a:solidFill>
                <a:highlight>
                  <a:srgbClr val="FFFFFF"/>
                </a:highlight>
              </a:rPr>
              <a:t> in </a:t>
            </a:r>
            <a:r>
              <a:rPr b="1" lang="en-GB" sz="1500">
                <a:solidFill>
                  <a:srgbClr val="222222"/>
                </a:solidFill>
                <a:highlight>
                  <a:srgbClr val="FFFFFF"/>
                </a:highlight>
              </a:rPr>
              <a:t>Canary Wharf</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Credit Suisse is a </a:t>
            </a:r>
            <a:r>
              <a:rPr b="1" lang="en-GB" sz="1500">
                <a:solidFill>
                  <a:srgbClr val="222222"/>
                </a:solidFill>
                <a:highlight>
                  <a:srgbClr val="FFFFFF"/>
                </a:highlight>
              </a:rPr>
              <a:t>Global Bank</a:t>
            </a:r>
            <a:r>
              <a:rPr lang="en-GB" sz="1500">
                <a:solidFill>
                  <a:srgbClr val="222222"/>
                </a:solidFill>
                <a:highlight>
                  <a:srgbClr val="FFFFFF"/>
                </a:highlight>
              </a:rPr>
              <a:t>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- 48770 employees</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head office in </a:t>
            </a:r>
            <a:r>
              <a:rPr b="1" lang="en-GB" sz="1500">
                <a:solidFill>
                  <a:srgbClr val="222222"/>
                </a:solidFill>
                <a:highlight>
                  <a:srgbClr val="FFFFFF"/>
                </a:highlight>
              </a:rPr>
              <a:t>Zurich, Switzerland</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offices in 50 countries including </a:t>
            </a:r>
            <a:endParaRPr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China, India, Poland, </a:t>
            </a:r>
            <a:endParaRPr b="1"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Singapore, UK, USA,</a:t>
            </a:r>
            <a:endParaRPr b="1"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Brazil</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84" name="Google Shape;84;p16"/>
          <p:cNvPicPr preferRelativeResize="0"/>
          <p:nvPr/>
        </p:nvPicPr>
        <p:blipFill/>
        <p:spPr>
          <a:xfrm>
            <a:off x="3710075" y="1961125"/>
            <a:ext cx="5087575" cy="2857400"/>
          </a:xfrm>
          <a:prstGeom prst="rect">
            <a:avLst/>
          </a:prstGeom>
          <a:noFill/>
          <a:ln>
            <a:noFill/>
          </a:ln>
        </p:spPr>
      </p:pic>
      <p:pic>
        <p:nvPicPr>
          <p:cNvPr id="85" name="Google Shape;85;p16"/>
          <p:cNvPicPr preferRelativeResize="0"/>
          <p:nvPr/>
        </p:nvPicPr>
        <p:blipFill rotWithShape="1">
          <a:blip r:embed="rId3">
            <a:alphaModFix/>
          </a:blip>
          <a:srcRect b="24504" l="0" r="0" t="27625"/>
          <a:stretch/>
        </p:blipFill>
        <p:spPr>
          <a:xfrm>
            <a:off x="4741875" y="1638300"/>
            <a:ext cx="3979575" cy="933450"/>
          </a:xfrm>
          <a:prstGeom prst="rect">
            <a:avLst/>
          </a:prstGeom>
          <a:noFill/>
          <a:ln>
            <a:noFill/>
          </a:ln>
        </p:spPr>
      </p:pic>
      <p:cxnSp>
        <p:nvCxnSpPr>
          <p:cNvPr id="86" name="Google Shape;86;p16"/>
          <p:cNvCxnSpPr/>
          <p:nvPr/>
        </p:nvCxnSpPr>
        <p:spPr>
          <a:xfrm flipH="1">
            <a:off x="7591325" y="2389625"/>
            <a:ext cx="582900" cy="1588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sp>
        <p:nvSpPr>
          <p:cNvPr id="92" name="Google Shape;92;p17"/>
          <p:cNvSpPr txBox="1"/>
          <p:nvPr>
            <p:ph idx="2" type="body"/>
          </p:nvPr>
        </p:nvSpPr>
        <p:spPr>
          <a:xfrm>
            <a:off x="311625" y="1152475"/>
            <a:ext cx="8520600" cy="3772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Also called:</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Application Developer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Software Engineer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Programmer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Coder</a:t>
            </a:r>
            <a:endParaRPr sz="1500">
              <a:solidFill>
                <a:srgbClr val="222222"/>
              </a:solidFill>
              <a:highlight>
                <a:schemeClr val="lt1"/>
              </a:highlight>
            </a:endParaRPr>
          </a:p>
          <a:p>
            <a:pPr indent="0" lvl="0" marL="54864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A Software Developer </a:t>
            </a:r>
            <a:r>
              <a:rPr b="1" lang="en-GB" sz="1500">
                <a:solidFill>
                  <a:srgbClr val="222222"/>
                </a:solidFill>
                <a:highlight>
                  <a:schemeClr val="lt1"/>
                </a:highlight>
              </a:rPr>
              <a:t>build apps</a:t>
            </a:r>
            <a:r>
              <a:rPr lang="en-GB" sz="1500">
                <a:solidFill>
                  <a:srgbClr val="222222"/>
                </a:solidFill>
                <a:highlight>
                  <a:schemeClr val="lt1"/>
                </a:highlight>
              </a:rPr>
              <a:t>.</a:t>
            </a:r>
            <a:endParaRPr sz="1500">
              <a:solidFill>
                <a:srgbClr val="222222"/>
              </a:solidFill>
              <a:highlight>
                <a:schemeClr val="lt1"/>
              </a:highlight>
            </a:endParaRPr>
          </a:p>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In a bank like CS there are literally </a:t>
            </a:r>
            <a:endParaRPr sz="1500">
              <a:solidFill>
                <a:srgbClr val="222222"/>
              </a:solidFill>
              <a:highlight>
                <a:schemeClr val="lt1"/>
              </a:highlight>
            </a:endParaRPr>
          </a:p>
          <a:p>
            <a:pPr indent="0" lvl="0" marL="5029200" rtl="0" algn="l">
              <a:lnSpc>
                <a:spcPct val="100000"/>
              </a:lnSpc>
              <a:spcBef>
                <a:spcPts val="0"/>
              </a:spcBef>
              <a:spcAft>
                <a:spcPts val="0"/>
              </a:spcAft>
              <a:buNone/>
            </a:pPr>
            <a:r>
              <a:rPr b="1" lang="en-GB" sz="1500">
                <a:solidFill>
                  <a:srgbClr val="222222"/>
                </a:solidFill>
                <a:highlight>
                  <a:schemeClr val="lt1"/>
                </a:highlight>
              </a:rPr>
              <a:t>thousands </a:t>
            </a:r>
            <a:r>
              <a:rPr lang="en-GB" sz="1500">
                <a:solidFill>
                  <a:srgbClr val="222222"/>
                </a:solidFill>
                <a:highlight>
                  <a:schemeClr val="lt1"/>
                </a:highlight>
              </a:rPr>
              <a:t>of apps!</a:t>
            </a:r>
            <a:endParaRPr sz="1500">
              <a:solidFill>
                <a:srgbClr val="222222"/>
              </a:solidFill>
              <a:highlight>
                <a:schemeClr val="lt1"/>
              </a:highlight>
            </a:endParaRPr>
          </a:p>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(last count, 26,478)</a:t>
            </a:r>
            <a:endParaRPr sz="1500">
              <a:solidFill>
                <a:srgbClr val="222222"/>
              </a:solidFill>
              <a:highlight>
                <a:schemeClr val="lt1"/>
              </a:highlight>
            </a:endParaRPr>
          </a:p>
        </p:txBody>
      </p:sp>
      <p:pic>
        <p:nvPicPr>
          <p:cNvPr id="93" name="Google Shape;93;p17"/>
          <p:cNvPicPr preferRelativeResize="0"/>
          <p:nvPr/>
        </p:nvPicPr>
        <p:blipFill/>
        <p:spPr>
          <a:xfrm>
            <a:off x="484726" y="1394400"/>
            <a:ext cx="4792125" cy="32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7" name="Shape 97"/>
        <p:cNvGrpSpPr/>
        <p:nvPr/>
      </p:nvGrpSpPr>
      <p:grpSpPr>
        <a:xfrm>
          <a:off x="0" y="0"/>
          <a:ext cx="0" cy="0"/>
          <a:chOff x="0" y="0"/>
          <a:chExt cx="0" cy="0"/>
        </a:xfrm>
      </p:grpSpPr>
      <p:sp>
        <p:nvSpPr>
          <p:cNvPr id="98" name="Google Shape;98;p18"/>
          <p:cNvSpPr txBox="1"/>
          <p:nvPr>
            <p:ph idx="2" type="body"/>
          </p:nvPr>
        </p:nvSpPr>
        <p:spPr>
          <a:xfrm>
            <a:off x="311625" y="1152475"/>
            <a:ext cx="8520600" cy="3805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500">
                <a:solidFill>
                  <a:srgbClr val="222222"/>
                </a:solidFill>
                <a:highlight>
                  <a:schemeClr val="lt1"/>
                </a:highlight>
              </a:rPr>
              <a:t>I’ve been working as a programmer for </a:t>
            </a:r>
            <a:r>
              <a:rPr b="1" lang="en-GB" sz="1500">
                <a:solidFill>
                  <a:srgbClr val="222222"/>
                </a:solidFill>
                <a:highlight>
                  <a:schemeClr val="lt1"/>
                </a:highlight>
              </a:rPr>
              <a:t>20 years. 	</a:t>
            </a:r>
            <a:endParaRPr b="1"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I’ve worked on:</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100">
              <a:solidFill>
                <a:srgbClr val="222222"/>
              </a:solidFill>
              <a:highlight>
                <a:schemeClr val="lt1"/>
              </a:highlight>
            </a:endParaRPr>
          </a:p>
          <a:p>
            <a:pPr indent="0" lvl="0" marL="457200" rtl="0" algn="l">
              <a:lnSpc>
                <a:spcPct val="100000"/>
              </a:lnSpc>
              <a:spcBef>
                <a:spcPts val="0"/>
              </a:spcBef>
              <a:spcAft>
                <a:spcPts val="0"/>
              </a:spcAft>
              <a:buNone/>
            </a:pPr>
            <a:r>
              <a:t/>
            </a:r>
            <a:endParaRPr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457200" rtl="0" algn="l">
              <a:lnSpc>
                <a:spcPct val="100000"/>
              </a:lnSpc>
              <a:spcBef>
                <a:spcPts val="0"/>
              </a:spcBef>
              <a:spcAft>
                <a:spcPts val="0"/>
              </a:spcAft>
              <a:buNone/>
            </a:pPr>
            <a:r>
              <a:t/>
            </a:r>
            <a:endParaRPr sz="1100">
              <a:solidFill>
                <a:srgbClr val="222222"/>
              </a:solidFill>
              <a:highlight>
                <a:schemeClr val="lt1"/>
              </a:highlight>
            </a:endParaRPr>
          </a:p>
        </p:txBody>
      </p:sp>
      <p:graphicFrame>
        <p:nvGraphicFramePr>
          <p:cNvPr id="99" name="Google Shape;99;p18"/>
          <p:cNvGraphicFramePr/>
          <p:nvPr/>
        </p:nvGraphicFramePr>
        <p:xfrm>
          <a:off x="2807650" y="1511058"/>
          <a:ext cx="3000000" cy="3000000"/>
        </p:xfrm>
        <a:graphic>
          <a:graphicData uri="http://schemas.openxmlformats.org/drawingml/2006/table">
            <a:tbl>
              <a:tblPr>
                <a:noFill/>
                <a:tableStyleId>{F112E8F9-304F-4C90-A596-955FF4AD629D}</a:tableStyleId>
              </a:tblPr>
              <a:tblGrid>
                <a:gridCol w="6012425"/>
              </a:tblGrid>
              <a:tr h="708725">
                <a:tc>
                  <a:txBody>
                    <a:bodyPr/>
                    <a:lstStyle/>
                    <a:p>
                      <a:pPr indent="0" lvl="0" marL="0" rtl="0" algn="l">
                        <a:spcBef>
                          <a:spcPts val="0"/>
                        </a:spcBef>
                        <a:spcAft>
                          <a:spcPts val="0"/>
                        </a:spcAft>
                        <a:buNone/>
                      </a:pPr>
                      <a:r>
                        <a:rPr b="1" lang="en-GB" sz="1300">
                          <a:solidFill>
                            <a:srgbClr val="222222"/>
                          </a:solidFill>
                          <a:highlight>
                            <a:schemeClr val="lt1"/>
                          </a:highlight>
                        </a:rPr>
                        <a:t>Road Accidents</a:t>
                      </a:r>
                      <a:r>
                        <a:rPr lang="en-GB" sz="1300">
                          <a:solidFill>
                            <a:srgbClr val="222222"/>
                          </a:solidFill>
                          <a:highlight>
                            <a:schemeClr val="lt1"/>
                          </a:highlight>
                        </a:rPr>
                        <a:t> - An app which analyses the road accident information by the number of fatalities, finds the most dangerous sections of roads so that engineers can visit those sections of roads to see what can be done.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08725">
                <a:tc>
                  <a:txBody>
                    <a:bodyPr/>
                    <a:lstStyle/>
                    <a:p>
                      <a:pPr indent="0" lvl="0" marL="0" rtl="0" algn="l">
                        <a:spcBef>
                          <a:spcPts val="0"/>
                        </a:spcBef>
                        <a:spcAft>
                          <a:spcPts val="0"/>
                        </a:spcAft>
                        <a:buNone/>
                      </a:pPr>
                      <a:r>
                        <a:rPr b="1" lang="en-GB" sz="1300">
                          <a:solidFill>
                            <a:srgbClr val="222222"/>
                          </a:solidFill>
                          <a:highlight>
                            <a:schemeClr val="lt1"/>
                          </a:highlight>
                        </a:rPr>
                        <a:t>Vehicle Tracking</a:t>
                      </a:r>
                      <a:r>
                        <a:rPr lang="en-GB" sz="1300">
                          <a:solidFill>
                            <a:srgbClr val="222222"/>
                          </a:solidFill>
                          <a:highlight>
                            <a:schemeClr val="lt1"/>
                          </a:highlight>
                        </a:rPr>
                        <a:t> - Apps which process messages from units installed on vehicles, detects accidents and automatically contacts 999 to send an ambulance to the vehicle’s location.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8075">
                <a:tc>
                  <a:txBody>
                    <a:bodyPr/>
                    <a:lstStyle/>
                    <a:p>
                      <a:pPr indent="0" lvl="0" marL="0" rtl="0" algn="l">
                        <a:spcBef>
                          <a:spcPts val="0"/>
                        </a:spcBef>
                        <a:spcAft>
                          <a:spcPts val="0"/>
                        </a:spcAft>
                        <a:buNone/>
                      </a:pPr>
                      <a:r>
                        <a:rPr b="1" lang="en-GB" sz="1300">
                          <a:solidFill>
                            <a:srgbClr val="222222"/>
                          </a:solidFill>
                          <a:highlight>
                            <a:schemeClr val="lt1"/>
                          </a:highlight>
                        </a:rPr>
                        <a:t>Energy Trading </a:t>
                      </a:r>
                      <a:r>
                        <a:rPr lang="en-GB" sz="1300">
                          <a:solidFill>
                            <a:srgbClr val="222222"/>
                          </a:solidFill>
                          <a:highlight>
                            <a:schemeClr val="lt1"/>
                          </a:highlight>
                        </a:rPr>
                        <a:t>- Oil/Gas/Airline Fuel - Apps which calculate the correct price of trades and highlight risks to the traders.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8075">
                <a:tc>
                  <a:txBody>
                    <a:bodyPr/>
                    <a:lstStyle/>
                    <a:p>
                      <a:pPr indent="0" lvl="0" marL="0" rtl="0" algn="l">
                        <a:spcBef>
                          <a:spcPts val="0"/>
                        </a:spcBef>
                        <a:spcAft>
                          <a:spcPts val="0"/>
                        </a:spcAft>
                        <a:buNone/>
                      </a:pPr>
                      <a:r>
                        <a:rPr b="1" lang="en-GB" sz="1300">
                          <a:solidFill>
                            <a:srgbClr val="222222"/>
                          </a:solidFill>
                          <a:highlight>
                            <a:schemeClr val="lt1"/>
                          </a:highlight>
                        </a:rPr>
                        <a:t>Liquidity Management</a:t>
                      </a:r>
                      <a:r>
                        <a:rPr lang="en-GB" sz="1300">
                          <a:solidFill>
                            <a:srgbClr val="222222"/>
                          </a:solidFill>
                          <a:highlight>
                            <a:schemeClr val="lt1"/>
                          </a:highlight>
                        </a:rPr>
                        <a:t> - Apps which take the banks cash commitments, run a number of hypothetical scenarios to see if the bank will go bust.</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08725">
                <a:tc>
                  <a:txBody>
                    <a:bodyPr/>
                    <a:lstStyle/>
                    <a:p>
                      <a:pPr indent="0" lvl="0" marL="0" rtl="0" algn="l">
                        <a:spcBef>
                          <a:spcPts val="0"/>
                        </a:spcBef>
                        <a:spcAft>
                          <a:spcPts val="0"/>
                        </a:spcAft>
                        <a:buNone/>
                      </a:pPr>
                      <a:r>
                        <a:rPr b="1" lang="en-GB" sz="1300">
                          <a:solidFill>
                            <a:srgbClr val="222222"/>
                          </a:solidFill>
                          <a:highlight>
                            <a:schemeClr val="lt1"/>
                          </a:highlight>
                        </a:rPr>
                        <a:t>FX Trading</a:t>
                      </a:r>
                      <a:r>
                        <a:rPr lang="en-GB" sz="1300">
                          <a:solidFill>
                            <a:srgbClr val="222222"/>
                          </a:solidFill>
                          <a:highlight>
                            <a:schemeClr val="lt1"/>
                          </a:highlight>
                        </a:rPr>
                        <a:t> - Apps which analyse the trades which have already been done, calculating the correct price of the trades and highlight risk to the traders. App which checks if the price that was charged to clients was a fair price.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0" name="Google Shape;100;p1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grpSp>
        <p:nvGrpSpPr>
          <p:cNvPr id="101" name="Google Shape;101;p18"/>
          <p:cNvGrpSpPr/>
          <p:nvPr/>
        </p:nvGrpSpPr>
        <p:grpSpPr>
          <a:xfrm>
            <a:off x="2124243" y="1511075"/>
            <a:ext cx="683581" cy="3369174"/>
            <a:chOff x="3211425" y="1285075"/>
            <a:chExt cx="685775" cy="3505175"/>
          </a:xfrm>
        </p:grpSpPr>
        <p:pic>
          <p:nvPicPr>
            <p:cNvPr id="102" name="Google Shape;102;p18"/>
            <p:cNvPicPr preferRelativeResize="0"/>
            <p:nvPr/>
          </p:nvPicPr>
          <p:blipFill>
            <a:blip r:embed="rId3">
              <a:alphaModFix/>
            </a:blip>
            <a:stretch>
              <a:fillRect/>
            </a:stretch>
          </p:blipFill>
          <p:spPr>
            <a:xfrm>
              <a:off x="3211425" y="1285075"/>
              <a:ext cx="685775" cy="685775"/>
            </a:xfrm>
            <a:prstGeom prst="rect">
              <a:avLst/>
            </a:prstGeom>
            <a:noFill/>
            <a:ln>
              <a:noFill/>
            </a:ln>
          </p:spPr>
        </p:pic>
        <p:pic>
          <p:nvPicPr>
            <p:cNvPr id="103" name="Google Shape;103;p18"/>
            <p:cNvPicPr preferRelativeResize="0"/>
            <p:nvPr/>
          </p:nvPicPr>
          <p:blipFill>
            <a:blip r:embed="rId4">
              <a:alphaModFix/>
            </a:blip>
            <a:stretch>
              <a:fillRect/>
            </a:stretch>
          </p:blipFill>
          <p:spPr>
            <a:xfrm>
              <a:off x="3211425" y="3399625"/>
              <a:ext cx="685775" cy="685775"/>
            </a:xfrm>
            <a:prstGeom prst="rect">
              <a:avLst/>
            </a:prstGeom>
            <a:noFill/>
            <a:ln>
              <a:noFill/>
            </a:ln>
          </p:spPr>
        </p:pic>
        <p:pic>
          <p:nvPicPr>
            <p:cNvPr id="104" name="Google Shape;104;p18"/>
            <p:cNvPicPr preferRelativeResize="0"/>
            <p:nvPr/>
          </p:nvPicPr>
          <p:blipFill>
            <a:blip r:embed="rId5">
              <a:alphaModFix/>
            </a:blip>
            <a:stretch>
              <a:fillRect/>
            </a:stretch>
          </p:blipFill>
          <p:spPr>
            <a:xfrm>
              <a:off x="3211425" y="2694775"/>
              <a:ext cx="685775" cy="685775"/>
            </a:xfrm>
            <a:prstGeom prst="rect">
              <a:avLst/>
            </a:prstGeom>
            <a:noFill/>
            <a:ln>
              <a:noFill/>
            </a:ln>
          </p:spPr>
        </p:pic>
        <p:pic>
          <p:nvPicPr>
            <p:cNvPr id="105" name="Google Shape;105;p18"/>
            <p:cNvPicPr preferRelativeResize="0"/>
            <p:nvPr/>
          </p:nvPicPr>
          <p:blipFill>
            <a:blip r:embed="rId6">
              <a:alphaModFix/>
            </a:blip>
            <a:stretch>
              <a:fillRect/>
            </a:stretch>
          </p:blipFill>
          <p:spPr>
            <a:xfrm>
              <a:off x="3211425" y="1989925"/>
              <a:ext cx="685775" cy="685775"/>
            </a:xfrm>
            <a:prstGeom prst="rect">
              <a:avLst/>
            </a:prstGeom>
            <a:noFill/>
            <a:ln>
              <a:noFill/>
            </a:ln>
          </p:spPr>
        </p:pic>
        <p:pic>
          <p:nvPicPr>
            <p:cNvPr id="106" name="Google Shape;106;p18"/>
            <p:cNvPicPr preferRelativeResize="0"/>
            <p:nvPr/>
          </p:nvPicPr>
          <p:blipFill>
            <a:blip r:embed="rId7">
              <a:alphaModFix/>
            </a:blip>
            <a:stretch>
              <a:fillRect/>
            </a:stretch>
          </p:blipFill>
          <p:spPr>
            <a:xfrm>
              <a:off x="3211425" y="4104475"/>
              <a:ext cx="685775" cy="685775"/>
            </a:xfrm>
            <a:prstGeom prst="rect">
              <a:avLst/>
            </a:prstGeom>
            <a:noFill/>
            <a:ln>
              <a:noFill/>
            </a:ln>
          </p:spPr>
        </p:pic>
      </p:grpSp>
      <p:sp>
        <p:nvSpPr>
          <p:cNvPr id="107" name="Google Shape;107;p18"/>
          <p:cNvSpPr txBox="1"/>
          <p:nvPr/>
        </p:nvSpPr>
        <p:spPr>
          <a:xfrm>
            <a:off x="403750" y="3310225"/>
            <a:ext cx="860100" cy="15699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222222"/>
                </a:solidFill>
              </a:rPr>
              <a:t>Python</a:t>
            </a:r>
            <a:r>
              <a:rPr lang="en-GB" sz="1500">
                <a:solidFill>
                  <a:srgbClr val="222222"/>
                </a:solidFill>
              </a:rPr>
              <a:t>C#</a:t>
            </a:r>
            <a:endParaRPr sz="1500">
              <a:solidFill>
                <a:srgbClr val="222222"/>
              </a:solidFill>
            </a:endParaRPr>
          </a:p>
          <a:p>
            <a:pPr indent="0" lvl="0" marL="0" rtl="0" algn="ctr">
              <a:spcBef>
                <a:spcPts val="0"/>
              </a:spcBef>
              <a:spcAft>
                <a:spcPts val="0"/>
              </a:spcAft>
              <a:buNone/>
            </a:pPr>
            <a:r>
              <a:rPr lang="en-GB" sz="1500">
                <a:solidFill>
                  <a:srgbClr val="222222"/>
                </a:solidFill>
              </a:rPr>
              <a:t>C++</a:t>
            </a:r>
            <a:endParaRPr sz="1500">
              <a:solidFill>
                <a:srgbClr val="222222"/>
              </a:solidFill>
            </a:endParaRPr>
          </a:p>
          <a:p>
            <a:pPr indent="0" lvl="0" marL="0" rtl="0" algn="ctr">
              <a:spcBef>
                <a:spcPts val="0"/>
              </a:spcBef>
              <a:spcAft>
                <a:spcPts val="0"/>
              </a:spcAft>
              <a:buNone/>
            </a:pPr>
            <a:r>
              <a:rPr lang="en-GB" sz="1500">
                <a:solidFill>
                  <a:srgbClr val="222222"/>
                </a:solidFill>
              </a:rPr>
              <a:t>Java</a:t>
            </a:r>
            <a:endParaRPr sz="1500">
              <a:solidFill>
                <a:srgbClr val="222222"/>
              </a:solidFill>
            </a:endParaRPr>
          </a:p>
          <a:p>
            <a:pPr indent="0" lvl="0" marL="0" rtl="0" algn="ctr">
              <a:spcBef>
                <a:spcPts val="0"/>
              </a:spcBef>
              <a:spcAft>
                <a:spcPts val="0"/>
              </a:spcAft>
              <a:buNone/>
            </a:pPr>
            <a:r>
              <a:rPr lang="en-GB" sz="1500">
                <a:solidFill>
                  <a:srgbClr val="222222"/>
                </a:solidFill>
              </a:rPr>
              <a:t>VBA</a:t>
            </a:r>
            <a:endParaRPr sz="1500">
              <a:solidFill>
                <a:srgbClr val="222222"/>
              </a:solidFill>
            </a:endParaRPr>
          </a:p>
          <a:p>
            <a:pPr indent="0" lvl="0" marL="0" rtl="0" algn="ctr">
              <a:spcBef>
                <a:spcPts val="0"/>
              </a:spcBef>
              <a:spcAft>
                <a:spcPts val="0"/>
              </a:spcAft>
              <a:buNone/>
            </a:pPr>
            <a:r>
              <a:rPr lang="en-GB" sz="1500">
                <a:solidFill>
                  <a:srgbClr val="222222"/>
                </a:solidFill>
              </a:rPr>
              <a:t>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sp>
        <p:nvSpPr>
          <p:cNvPr id="113" name="Google Shape;113;p1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14" name="Google Shape;114;p19"/>
          <p:cNvPicPr preferRelativeResize="0"/>
          <p:nvPr/>
        </p:nvPicPr>
        <p:blipFill>
          <a:blip r:embed="rId3">
            <a:alphaModFix/>
          </a:blip>
          <a:stretch>
            <a:fillRect/>
          </a:stretch>
        </p:blipFill>
        <p:spPr>
          <a:xfrm>
            <a:off x="2950450" y="1152475"/>
            <a:ext cx="3248900" cy="3815700"/>
          </a:xfrm>
          <a:prstGeom prst="rect">
            <a:avLst/>
          </a:prstGeom>
          <a:noFill/>
          <a:ln>
            <a:noFill/>
          </a:ln>
        </p:spPr>
      </p:pic>
      <p:sp>
        <p:nvSpPr>
          <p:cNvPr id="115" name="Google Shape;115;p19"/>
          <p:cNvSpPr txBox="1"/>
          <p:nvPr/>
        </p:nvSpPr>
        <p:spPr>
          <a:xfrm>
            <a:off x="471850" y="1338288"/>
            <a:ext cx="1214100" cy="1054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It’s fun!</a:t>
            </a:r>
            <a:endParaRPr sz="2400">
              <a:latin typeface="Caveat"/>
              <a:ea typeface="Caveat"/>
              <a:cs typeface="Caveat"/>
              <a:sym typeface="Caveat"/>
            </a:endParaRPr>
          </a:p>
        </p:txBody>
      </p:sp>
      <p:sp>
        <p:nvSpPr>
          <p:cNvPr id="116" name="Google Shape;116;p19"/>
          <p:cNvSpPr txBox="1"/>
          <p:nvPr/>
        </p:nvSpPr>
        <p:spPr>
          <a:xfrm>
            <a:off x="471850" y="3730525"/>
            <a:ext cx="1214100" cy="1054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 enjoy coding</a:t>
            </a:r>
            <a:endParaRPr sz="2400">
              <a:latin typeface="Caveat"/>
              <a:ea typeface="Caveat"/>
              <a:cs typeface="Caveat"/>
              <a:sym typeface="Caveat"/>
            </a:endParaRPr>
          </a:p>
        </p:txBody>
      </p:sp>
      <p:sp>
        <p:nvSpPr>
          <p:cNvPr id="117" name="Google Shape;117;p19"/>
          <p:cNvSpPr txBox="1"/>
          <p:nvPr/>
        </p:nvSpPr>
        <p:spPr>
          <a:xfrm>
            <a:off x="1558075" y="2565650"/>
            <a:ext cx="1214100" cy="105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 work with ppl</a:t>
            </a:r>
            <a:endParaRPr sz="2400">
              <a:latin typeface="Caveat"/>
              <a:ea typeface="Caveat"/>
              <a:cs typeface="Caveat"/>
              <a:sym typeface="Caveat"/>
            </a:endParaRPr>
          </a:p>
        </p:txBody>
      </p:sp>
      <p:sp>
        <p:nvSpPr>
          <p:cNvPr id="118" name="Google Shape;118;p19"/>
          <p:cNvSpPr txBox="1"/>
          <p:nvPr/>
        </p:nvSpPr>
        <p:spPr>
          <a:xfrm>
            <a:off x="6920450" y="1337100"/>
            <a:ext cx="1214100" cy="1054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Solve Problems</a:t>
            </a:r>
            <a:endParaRPr sz="2400">
              <a:latin typeface="Caveat"/>
              <a:ea typeface="Caveat"/>
              <a:cs typeface="Caveat"/>
              <a:sym typeface="Caveat"/>
            </a:endParaRPr>
          </a:p>
        </p:txBody>
      </p:sp>
      <p:sp>
        <p:nvSpPr>
          <p:cNvPr id="119" name="Google Shape;119;p19"/>
          <p:cNvSpPr txBox="1"/>
          <p:nvPr/>
        </p:nvSpPr>
        <p:spPr>
          <a:xfrm>
            <a:off x="7377650" y="3729338"/>
            <a:ext cx="1214100" cy="1054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Helping People</a:t>
            </a:r>
            <a:endParaRPr sz="2400">
              <a:latin typeface="Caveat"/>
              <a:ea typeface="Caveat"/>
              <a:cs typeface="Caveat"/>
              <a:sym typeface="Caveat"/>
            </a:endParaRPr>
          </a:p>
        </p:txBody>
      </p:sp>
      <p:sp>
        <p:nvSpPr>
          <p:cNvPr id="120" name="Google Shape;120;p19"/>
          <p:cNvSpPr txBox="1"/>
          <p:nvPr/>
        </p:nvSpPr>
        <p:spPr>
          <a:xfrm>
            <a:off x="6482675" y="2564463"/>
            <a:ext cx="1214100" cy="1054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Always Learning</a:t>
            </a:r>
            <a:endParaRPr sz="2400">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The PDCA Cycle - Continuous Improvement</a:t>
            </a:r>
            <a:endParaRPr b="1"/>
          </a:p>
        </p:txBody>
      </p:sp>
      <p:sp>
        <p:nvSpPr>
          <p:cNvPr id="126" name="Google Shape;126;p20"/>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27" name="Google Shape;127;p20"/>
          <p:cNvPicPr preferRelativeResize="0"/>
          <p:nvPr/>
        </p:nvPicPr>
        <p:blipFill rotWithShape="1">
          <a:blip r:embed="rId3">
            <a:alphaModFix/>
          </a:blip>
          <a:srcRect b="5990" l="21704" r="19791" t="7060"/>
          <a:stretch/>
        </p:blipFill>
        <p:spPr>
          <a:xfrm>
            <a:off x="2510300" y="1152475"/>
            <a:ext cx="4057957" cy="3815700"/>
          </a:xfrm>
          <a:prstGeom prst="rect">
            <a:avLst/>
          </a:prstGeom>
          <a:noFill/>
          <a:ln>
            <a:noFill/>
          </a:ln>
        </p:spPr>
      </p:pic>
      <p:sp>
        <p:nvSpPr>
          <p:cNvPr id="128" name="Google Shape;128;p20"/>
          <p:cNvSpPr txBox="1"/>
          <p:nvPr/>
        </p:nvSpPr>
        <p:spPr>
          <a:xfrm>
            <a:off x="6293600" y="1517475"/>
            <a:ext cx="223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Requirements Analysis</a:t>
            </a:r>
            <a:endParaRPr sz="1500"/>
          </a:p>
          <a:p>
            <a:pPr indent="0" lvl="0" marL="0" rtl="0" algn="l">
              <a:spcBef>
                <a:spcPts val="0"/>
              </a:spcBef>
              <a:spcAft>
                <a:spcPts val="0"/>
              </a:spcAft>
              <a:buNone/>
            </a:pPr>
            <a:r>
              <a:rPr lang="en-GB" sz="1500"/>
              <a:t>Design</a:t>
            </a:r>
            <a:endParaRPr sz="1500"/>
          </a:p>
        </p:txBody>
      </p:sp>
      <p:sp>
        <p:nvSpPr>
          <p:cNvPr id="129" name="Google Shape;129;p20"/>
          <p:cNvSpPr txBox="1"/>
          <p:nvPr/>
        </p:nvSpPr>
        <p:spPr>
          <a:xfrm>
            <a:off x="6405400" y="36985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Build it!</a:t>
            </a:r>
            <a:endParaRPr sz="1500"/>
          </a:p>
          <a:p>
            <a:pPr indent="0" lvl="0" marL="0" rtl="0" algn="l">
              <a:spcBef>
                <a:spcPts val="0"/>
              </a:spcBef>
              <a:spcAft>
                <a:spcPts val="0"/>
              </a:spcAft>
              <a:buNone/>
            </a:pPr>
            <a:r>
              <a:rPr lang="en-GB" sz="1500"/>
              <a:t>-Implementation</a:t>
            </a:r>
            <a:endParaRPr sz="1500"/>
          </a:p>
          <a:p>
            <a:pPr indent="0" lvl="0" marL="0" rtl="0" algn="l">
              <a:spcBef>
                <a:spcPts val="0"/>
              </a:spcBef>
              <a:spcAft>
                <a:spcPts val="0"/>
              </a:spcAft>
              <a:buNone/>
            </a:pPr>
            <a:r>
              <a:rPr lang="en-GB" sz="1500"/>
              <a:t>-Development</a:t>
            </a:r>
            <a:endParaRPr sz="1500"/>
          </a:p>
        </p:txBody>
      </p:sp>
      <p:sp>
        <p:nvSpPr>
          <p:cNvPr id="130" name="Google Shape;130;p20"/>
          <p:cNvSpPr txBox="1"/>
          <p:nvPr/>
        </p:nvSpPr>
        <p:spPr>
          <a:xfrm>
            <a:off x="711475" y="35314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Test it!</a:t>
            </a:r>
            <a:endParaRPr sz="1500"/>
          </a:p>
          <a:p>
            <a:pPr indent="0" lvl="0" marL="0" rtl="0" algn="l">
              <a:spcBef>
                <a:spcPts val="0"/>
              </a:spcBef>
              <a:spcAft>
                <a:spcPts val="0"/>
              </a:spcAft>
              <a:buNone/>
            </a:pPr>
            <a:r>
              <a:rPr lang="en-GB" sz="1500"/>
              <a:t>-Internal</a:t>
            </a:r>
            <a:endParaRPr sz="1500"/>
          </a:p>
          <a:p>
            <a:pPr indent="0" lvl="0" marL="0" rtl="0" algn="l">
              <a:spcBef>
                <a:spcPts val="0"/>
              </a:spcBef>
              <a:spcAft>
                <a:spcPts val="0"/>
              </a:spcAft>
              <a:buNone/>
            </a:pPr>
            <a:r>
              <a:rPr lang="en-GB" sz="1500"/>
              <a:t>-External</a:t>
            </a:r>
            <a:endParaRPr sz="1500"/>
          </a:p>
        </p:txBody>
      </p:sp>
      <p:sp>
        <p:nvSpPr>
          <p:cNvPr id="131" name="Google Shape;131;p20"/>
          <p:cNvSpPr txBox="1"/>
          <p:nvPr/>
        </p:nvSpPr>
        <p:spPr>
          <a:xfrm>
            <a:off x="608300" y="15827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Retrospective</a:t>
            </a:r>
            <a:endParaRPr sz="1500"/>
          </a:p>
          <a:p>
            <a:pPr indent="0" lvl="0" marL="0" rtl="0" algn="l">
              <a:spcBef>
                <a:spcPts val="0"/>
              </a:spcBef>
              <a:spcAft>
                <a:spcPts val="0"/>
              </a:spcAft>
              <a:buNone/>
            </a:pPr>
            <a:r>
              <a:rPr lang="en-GB" sz="1500"/>
              <a:t>-How did it go?</a:t>
            </a:r>
            <a:endParaRPr sz="1500"/>
          </a:p>
          <a:p>
            <a:pPr indent="0" lvl="0" marL="0" rtl="0" algn="l">
              <a:spcBef>
                <a:spcPts val="0"/>
              </a:spcBef>
              <a:spcAft>
                <a:spcPts val="0"/>
              </a:spcAft>
              <a:buNone/>
            </a:pPr>
            <a:r>
              <a:rPr lang="en-GB" sz="1500"/>
              <a:t>-Can we improve?</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a:t>
            </a:r>
            <a:r>
              <a:rPr lang="en-GB"/>
              <a:t>Software Development Roles… In the Past</a:t>
            </a:r>
            <a:endParaRPr b="1"/>
          </a:p>
        </p:txBody>
      </p:sp>
      <p:sp>
        <p:nvSpPr>
          <p:cNvPr id="137" name="Google Shape;137;p21"/>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38" name="Google Shape;138;p21"/>
          <p:cNvPicPr preferRelativeResize="0"/>
          <p:nvPr/>
        </p:nvPicPr>
        <p:blipFill>
          <a:blip r:embed="rId3">
            <a:alphaModFix/>
          </a:blip>
          <a:stretch>
            <a:fillRect/>
          </a:stretch>
        </p:blipFill>
        <p:spPr>
          <a:xfrm>
            <a:off x="3949575" y="1244650"/>
            <a:ext cx="914400" cy="914400"/>
          </a:xfrm>
          <a:prstGeom prst="rect">
            <a:avLst/>
          </a:prstGeom>
          <a:noFill/>
          <a:ln>
            <a:noFill/>
          </a:ln>
        </p:spPr>
      </p:pic>
      <p:sp>
        <p:nvSpPr>
          <p:cNvPr id="139" name="Google Shape;139;p21"/>
          <p:cNvSpPr txBox="1"/>
          <p:nvPr/>
        </p:nvSpPr>
        <p:spPr>
          <a:xfrm>
            <a:off x="3930525" y="1937938"/>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customer</a:t>
            </a:r>
            <a:endParaRPr b="1"/>
          </a:p>
        </p:txBody>
      </p:sp>
      <p:sp>
        <p:nvSpPr>
          <p:cNvPr id="140" name="Google Shape;140;p21"/>
          <p:cNvSpPr txBox="1"/>
          <p:nvPr/>
        </p:nvSpPr>
        <p:spPr>
          <a:xfrm>
            <a:off x="2114550" y="2980963"/>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support</a:t>
            </a:r>
            <a:endParaRPr b="1"/>
          </a:p>
        </p:txBody>
      </p:sp>
      <p:pic>
        <p:nvPicPr>
          <p:cNvPr id="141" name="Google Shape;141;p21"/>
          <p:cNvPicPr preferRelativeResize="0"/>
          <p:nvPr/>
        </p:nvPicPr>
        <p:blipFill>
          <a:blip r:embed="rId4">
            <a:alphaModFix/>
          </a:blip>
          <a:stretch>
            <a:fillRect/>
          </a:stretch>
        </p:blipFill>
        <p:spPr>
          <a:xfrm>
            <a:off x="2162100" y="2159038"/>
            <a:ext cx="914400" cy="914400"/>
          </a:xfrm>
          <a:prstGeom prst="rect">
            <a:avLst/>
          </a:prstGeom>
          <a:noFill/>
          <a:ln>
            <a:noFill/>
          </a:ln>
        </p:spPr>
      </p:pic>
      <p:pic>
        <p:nvPicPr>
          <p:cNvPr id="142" name="Google Shape;142;p21"/>
          <p:cNvPicPr preferRelativeResize="0"/>
          <p:nvPr/>
        </p:nvPicPr>
        <p:blipFill rotWithShape="1">
          <a:blip r:embed="rId5">
            <a:alphaModFix/>
          </a:blip>
          <a:srcRect b="5990" l="21704" r="19791" t="7060"/>
          <a:stretch/>
        </p:blipFill>
        <p:spPr>
          <a:xfrm>
            <a:off x="2981249" y="2253018"/>
            <a:ext cx="2813000" cy="2645084"/>
          </a:xfrm>
          <a:prstGeom prst="rect">
            <a:avLst/>
          </a:prstGeom>
          <a:noFill/>
          <a:ln>
            <a:noFill/>
          </a:ln>
        </p:spPr>
      </p:pic>
      <p:pic>
        <p:nvPicPr>
          <p:cNvPr id="143" name="Google Shape;143;p21"/>
          <p:cNvPicPr preferRelativeResize="0"/>
          <p:nvPr/>
        </p:nvPicPr>
        <p:blipFill>
          <a:blip r:embed="rId6">
            <a:alphaModFix/>
          </a:blip>
          <a:stretch>
            <a:fillRect/>
          </a:stretch>
        </p:blipFill>
        <p:spPr>
          <a:xfrm>
            <a:off x="5870438" y="2200625"/>
            <a:ext cx="914400" cy="914400"/>
          </a:xfrm>
          <a:prstGeom prst="rect">
            <a:avLst/>
          </a:prstGeom>
          <a:noFill/>
          <a:ln>
            <a:noFill/>
          </a:ln>
        </p:spPr>
      </p:pic>
      <p:sp>
        <p:nvSpPr>
          <p:cNvPr id="144" name="Google Shape;144;p21"/>
          <p:cNvSpPr txBox="1"/>
          <p:nvPr/>
        </p:nvSpPr>
        <p:spPr>
          <a:xfrm>
            <a:off x="5822888" y="2999875"/>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business</a:t>
            </a:r>
            <a:endParaRPr b="1"/>
          </a:p>
          <a:p>
            <a:pPr indent="0" lvl="0" marL="0" rtl="0" algn="ctr">
              <a:spcBef>
                <a:spcPts val="0"/>
              </a:spcBef>
              <a:spcAft>
                <a:spcPts val="0"/>
              </a:spcAft>
              <a:buNone/>
            </a:pPr>
            <a:r>
              <a:rPr b="1" lang="en-GB"/>
              <a:t>analyst</a:t>
            </a:r>
            <a:endParaRPr b="1"/>
          </a:p>
        </p:txBody>
      </p:sp>
      <p:pic>
        <p:nvPicPr>
          <p:cNvPr id="145" name="Google Shape;145;p21"/>
          <p:cNvPicPr preferRelativeResize="0"/>
          <p:nvPr/>
        </p:nvPicPr>
        <p:blipFill>
          <a:blip r:embed="rId6">
            <a:alphaModFix/>
          </a:blip>
          <a:stretch>
            <a:fillRect/>
          </a:stretch>
        </p:blipFill>
        <p:spPr>
          <a:xfrm>
            <a:off x="2143050" y="3837225"/>
            <a:ext cx="914400" cy="914400"/>
          </a:xfrm>
          <a:prstGeom prst="rect">
            <a:avLst/>
          </a:prstGeom>
          <a:noFill/>
          <a:ln>
            <a:noFill/>
          </a:ln>
        </p:spPr>
      </p:pic>
      <p:pic>
        <p:nvPicPr>
          <p:cNvPr id="146" name="Google Shape;146;p21"/>
          <p:cNvPicPr preferRelativeResize="0"/>
          <p:nvPr/>
        </p:nvPicPr>
        <p:blipFill>
          <a:blip r:embed="rId7">
            <a:alphaModFix/>
          </a:blip>
          <a:stretch>
            <a:fillRect/>
          </a:stretch>
        </p:blipFill>
        <p:spPr>
          <a:xfrm>
            <a:off x="5841800" y="3815575"/>
            <a:ext cx="914400" cy="914400"/>
          </a:xfrm>
          <a:prstGeom prst="rect">
            <a:avLst/>
          </a:prstGeom>
          <a:noFill/>
          <a:ln>
            <a:noFill/>
          </a:ln>
        </p:spPr>
      </p:pic>
      <p:sp>
        <p:nvSpPr>
          <p:cNvPr id="147" name="Google Shape;147;p21"/>
          <p:cNvSpPr txBox="1"/>
          <p:nvPr/>
        </p:nvSpPr>
        <p:spPr>
          <a:xfrm>
            <a:off x="2095500" y="4599225"/>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tester</a:t>
            </a:r>
            <a:endParaRPr b="1"/>
          </a:p>
        </p:txBody>
      </p:sp>
      <p:sp>
        <p:nvSpPr>
          <p:cNvPr id="148" name="Google Shape;148;p21"/>
          <p:cNvSpPr txBox="1"/>
          <p:nvPr/>
        </p:nvSpPr>
        <p:spPr>
          <a:xfrm>
            <a:off x="5718050" y="4567975"/>
            <a:ext cx="1133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developer</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